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9"/>
  </p:notesMasterIdLst>
  <p:sldIdLst>
    <p:sldId id="256" r:id="rId2"/>
    <p:sldId id="257" r:id="rId3"/>
    <p:sldId id="258" r:id="rId4"/>
    <p:sldId id="259" r:id="rId5"/>
    <p:sldId id="260" r:id="rId6"/>
    <p:sldId id="261" r:id="rId7"/>
    <p:sldId id="264" r:id="rId8"/>
    <p:sldId id="265" r:id="rId9"/>
    <p:sldId id="266" r:id="rId10"/>
    <p:sldId id="267" r:id="rId11"/>
    <p:sldId id="269" r:id="rId12"/>
    <p:sldId id="268" r:id="rId13"/>
    <p:sldId id="274" r:id="rId14"/>
    <p:sldId id="287" r:id="rId15"/>
    <p:sldId id="283" r:id="rId16"/>
    <p:sldId id="284" r:id="rId17"/>
    <p:sldId id="285" r:id="rId18"/>
    <p:sldId id="275" r:id="rId19"/>
    <p:sldId id="276" r:id="rId20"/>
    <p:sldId id="288" r:id="rId21"/>
    <p:sldId id="277" r:id="rId22"/>
    <p:sldId id="289" r:id="rId23"/>
    <p:sldId id="278" r:id="rId24"/>
    <p:sldId id="279" r:id="rId25"/>
    <p:sldId id="290" r:id="rId26"/>
    <p:sldId id="262" r:id="rId27"/>
    <p:sldId id="263"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3121"/>
  </p:normalViewPr>
  <p:slideViewPr>
    <p:cSldViewPr snapToGrid="0" snapToObjects="1">
      <p:cViewPr>
        <p:scale>
          <a:sx n="100" d="100"/>
          <a:sy n="100" d="100"/>
        </p:scale>
        <p:origin x="1960"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7C7192-AE7E-B942-957A-824DF5E832B6}" type="datetimeFigureOut">
              <a:rPr lang="en-US" smtClean="0"/>
              <a:t>12/5/24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D376E2-A086-EB48-870B-85C44F5B3A60}" type="slidenum">
              <a:rPr lang="en-US" smtClean="0"/>
              <a:t>‹#›</a:t>
            </a:fld>
            <a:endParaRPr lang="en-US"/>
          </a:p>
        </p:txBody>
      </p:sp>
    </p:spTree>
    <p:extLst>
      <p:ext uri="{BB962C8B-B14F-4D97-AF65-F5344CB8AC3E}">
        <p14:creationId xmlns:p14="http://schemas.microsoft.com/office/powerpoint/2010/main" val="2303986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Stencil computations are a cornerstone of scientific computing, utilized in applications ranging from image processing to numerical simulations. Our focus is the 9-point stencil, which calculates new values in a 2D grid based on the surrounding neighbors. In this project, we compared parallelization strategies to identify optimal methods for performance improvement.</a:t>
            </a:r>
          </a:p>
        </p:txBody>
      </p:sp>
      <p:sp>
        <p:nvSpPr>
          <p:cNvPr id="4" name="Slide Number Placeholder 3"/>
          <p:cNvSpPr>
            <a:spLocks noGrp="1"/>
          </p:cNvSpPr>
          <p:nvPr>
            <p:ph type="sldNum" sz="quarter" idx="5"/>
          </p:nvPr>
        </p:nvSpPr>
        <p:spPr/>
        <p:txBody>
          <a:bodyPr/>
          <a:lstStyle/>
          <a:p>
            <a:fld id="{8FD376E2-A086-EB48-870B-85C44F5B3A60}" type="slidenum">
              <a:rPr lang="en-US" smtClean="0"/>
              <a:t>2</a:t>
            </a:fld>
            <a:endParaRPr lang="en-US"/>
          </a:p>
        </p:txBody>
      </p:sp>
    </p:spTree>
    <p:extLst>
      <p:ext uri="{BB962C8B-B14F-4D97-AF65-F5344CB8AC3E}">
        <p14:creationId xmlns:p14="http://schemas.microsoft.com/office/powerpoint/2010/main" val="2393880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the 9-point stencil applied to a heat transfer simulation. The images depict the evolution of the heat transfer across a plate, from the initial to the final state, after 5,000 iterations on a 100x100 matrix.</a:t>
            </a:r>
          </a:p>
        </p:txBody>
      </p:sp>
      <p:sp>
        <p:nvSpPr>
          <p:cNvPr id="4" name="Slide Number Placeholder 3"/>
          <p:cNvSpPr>
            <a:spLocks noGrp="1"/>
          </p:cNvSpPr>
          <p:nvPr>
            <p:ph type="sldNum" sz="quarter" idx="5"/>
          </p:nvPr>
        </p:nvSpPr>
        <p:spPr/>
        <p:txBody>
          <a:bodyPr/>
          <a:lstStyle/>
          <a:p>
            <a:fld id="{8FD376E2-A086-EB48-870B-85C44F5B3A60}" type="slidenum">
              <a:rPr lang="en-US" smtClean="0"/>
              <a:t>11</a:t>
            </a:fld>
            <a:endParaRPr lang="en-US"/>
          </a:p>
        </p:txBody>
      </p:sp>
    </p:spTree>
    <p:extLst>
      <p:ext uri="{BB962C8B-B14F-4D97-AF65-F5344CB8AC3E}">
        <p14:creationId xmlns:p14="http://schemas.microsoft.com/office/powerpoint/2010/main" val="1346988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12</a:t>
            </a:fld>
            <a:endParaRPr lang="en-US"/>
          </a:p>
        </p:txBody>
      </p:sp>
    </p:spTree>
    <p:extLst>
      <p:ext uri="{BB962C8B-B14F-4D97-AF65-F5344CB8AC3E}">
        <p14:creationId xmlns:p14="http://schemas.microsoft.com/office/powerpoint/2010/main" val="994437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speedup performance of OpenMP, </a:t>
            </a:r>
            <a:r>
              <a:rPr lang="en-US" dirty="0" err="1"/>
              <a:t>Pthreads</a:t>
            </a:r>
            <a:r>
              <a:rPr lang="en-US" dirty="0"/>
              <a:t>, and MPI for matrix sizes ranging from 5,000x5,000 to 40,000x40,000, with the dashed line representing ideal linear scaling. OpenMP and </a:t>
            </a:r>
            <a:r>
              <a:rPr lang="en-US" dirty="0" err="1"/>
              <a:t>Pthreads</a:t>
            </a:r>
            <a:r>
              <a:rPr lang="en-US" dirty="0"/>
              <a:t> demonstrate efficient shared memory utilization, closely approaching ideal scaling for smaller thread counts, though performance slightly declines at higher thread counts due to synchronization overhead. MPI, while effective for larger matrix sizes, experiences slower scaling and higher overhead because of communication costs. Larger matrices improve scaling across all methods, with OpenMP and </a:t>
            </a:r>
            <a:r>
              <a:rPr lang="en-US" dirty="0" err="1"/>
              <a:t>Pthreads</a:t>
            </a:r>
            <a:r>
              <a:rPr lang="en-US" dirty="0"/>
              <a:t> outperforming MPI in single-node setups, while MPI proves more suitable for distributed systems when communication is carefully managed. In summary, OpenMP and </a:t>
            </a:r>
            <a:r>
              <a:rPr lang="en-US" dirty="0" err="1"/>
              <a:t>Pthreads</a:t>
            </a:r>
            <a:r>
              <a:rPr lang="en-US" dirty="0"/>
              <a:t> excel in shared memory environments, while MPI requires optimization to mitigate its communication overhead in distributed settings.</a:t>
            </a:r>
          </a:p>
        </p:txBody>
      </p:sp>
      <p:sp>
        <p:nvSpPr>
          <p:cNvPr id="4" name="Slide Number Placeholder 3"/>
          <p:cNvSpPr>
            <a:spLocks noGrp="1"/>
          </p:cNvSpPr>
          <p:nvPr>
            <p:ph type="sldNum" sz="quarter" idx="5"/>
          </p:nvPr>
        </p:nvSpPr>
        <p:spPr/>
        <p:txBody>
          <a:bodyPr/>
          <a:lstStyle/>
          <a:p>
            <a:fld id="{8FD376E2-A086-EB48-870B-85C44F5B3A60}" type="slidenum">
              <a:rPr lang="en-US" smtClean="0"/>
              <a:t>14</a:t>
            </a:fld>
            <a:endParaRPr lang="en-US"/>
          </a:p>
        </p:txBody>
      </p:sp>
    </p:spTree>
    <p:extLst>
      <p:ext uri="{BB962C8B-B14F-4D97-AF65-F5344CB8AC3E}">
        <p14:creationId xmlns:p14="http://schemas.microsoft.com/office/powerpoint/2010/main" val="1995847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efficiency of OpenMP, </a:t>
            </a:r>
            <a:r>
              <a:rPr lang="en-US" dirty="0" err="1"/>
              <a:t>Pthreads</a:t>
            </a:r>
            <a:r>
              <a:rPr lang="en-US" dirty="0"/>
              <a:t>, and MPI for different matrix sizes, with ideal efficiency shown by the dashed line. Efficiency decreases as the number of threads or processes increases due to synchronization, communication, and resource contention. OpenMP and </a:t>
            </a:r>
            <a:r>
              <a:rPr lang="en-US" dirty="0" err="1"/>
              <a:t>Pthreads</a:t>
            </a:r>
            <a:r>
              <a:rPr lang="en-US" dirty="0"/>
              <a:t> maintain higher efficiency than MPI, especially for smaller thread counts and larger matrix sizes, as they avoid the communication overhead inherent to distributed systems. MPI shows a more pronounced drop in efficiency for smaller matrices but improves with larger workloads as the computation-to-communication ratio increases. Overall, OpenMP and </a:t>
            </a:r>
            <a:r>
              <a:rPr lang="en-US" dirty="0" err="1"/>
              <a:t>Pthreads</a:t>
            </a:r>
            <a:r>
              <a:rPr lang="en-US" dirty="0"/>
              <a:t> are more efficient for shared memory systems, while MPI benefits from larger matrix sizes in distributed environments.</a:t>
            </a:r>
          </a:p>
        </p:txBody>
      </p:sp>
      <p:sp>
        <p:nvSpPr>
          <p:cNvPr id="4" name="Slide Number Placeholder 3"/>
          <p:cNvSpPr>
            <a:spLocks noGrp="1"/>
          </p:cNvSpPr>
          <p:nvPr>
            <p:ph type="sldNum" sz="quarter" idx="5"/>
          </p:nvPr>
        </p:nvSpPr>
        <p:spPr/>
        <p:txBody>
          <a:bodyPr/>
          <a:lstStyle/>
          <a:p>
            <a:fld id="{8FD376E2-A086-EB48-870B-85C44F5B3A60}" type="slidenum">
              <a:rPr lang="en-US" smtClean="0"/>
              <a:t>15</a:t>
            </a:fld>
            <a:endParaRPr lang="en-US"/>
          </a:p>
        </p:txBody>
      </p:sp>
    </p:spTree>
    <p:extLst>
      <p:ext uri="{BB962C8B-B14F-4D97-AF65-F5344CB8AC3E}">
        <p14:creationId xmlns:p14="http://schemas.microsoft.com/office/powerpoint/2010/main" val="16566959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bar charts show the time components for OpenMP, </a:t>
            </a:r>
            <a:r>
              <a:rPr lang="en-US" dirty="0" err="1"/>
              <a:t>Pthreads</a:t>
            </a:r>
            <a:r>
              <a:rPr lang="en-US" dirty="0"/>
              <a:t>, and MPI across matrix sizes, broken down into computational work and other overheads. As the number of threads or processes increases, the computational time decreases, indicating effective parallelization. However, the overhead components (e.g., synchronization for OpenMP and </a:t>
            </a:r>
            <a:r>
              <a:rPr lang="en-US" dirty="0" err="1"/>
              <a:t>Pthreads</a:t>
            </a:r>
            <a:r>
              <a:rPr lang="en-US" dirty="0"/>
              <a:t> or communication for MPI) become more significant, particularly for MPI, where communication dominates at higher process counts and smaller matrix sizes. Larger matrices reduce the relative impact of overheads, especially for MPI, by increasing the computation-to-communication ratio. Overall, these graphs highlight the trade-off between computation and overhead across different parallelization methods and problem sizes.</a:t>
            </a:r>
          </a:p>
        </p:txBody>
      </p:sp>
      <p:sp>
        <p:nvSpPr>
          <p:cNvPr id="4" name="Slide Number Placeholder 3"/>
          <p:cNvSpPr>
            <a:spLocks noGrp="1"/>
          </p:cNvSpPr>
          <p:nvPr>
            <p:ph type="sldNum" sz="quarter" idx="5"/>
          </p:nvPr>
        </p:nvSpPr>
        <p:spPr/>
        <p:txBody>
          <a:bodyPr/>
          <a:lstStyle/>
          <a:p>
            <a:fld id="{8FD376E2-A086-EB48-870B-85C44F5B3A60}" type="slidenum">
              <a:rPr lang="en-US" smtClean="0"/>
              <a:t>16</a:t>
            </a:fld>
            <a:endParaRPr lang="en-US"/>
          </a:p>
        </p:txBody>
      </p:sp>
    </p:spTree>
    <p:extLst>
      <p:ext uri="{BB962C8B-B14F-4D97-AF65-F5344CB8AC3E}">
        <p14:creationId xmlns:p14="http://schemas.microsoft.com/office/powerpoint/2010/main" val="3414532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experimentally determined serial fraction for both computation and overall execution as a function of processes and threads across different matrix sizes. The serial fraction, which represents the portion of the workload that cannot be parallelized, generally increases with the number of processes, especially for smaller matrices, due to communication and synchronization overhead. For larger matrices, the serial fraction is lower, reflecting better parallel efficiency as the computational workload dominates. In the thread-based graphs, the trends vary more due to shared memory effects, with smaller matrices showing higher variability. Overall, the results emphasize the importance of balancing computational workload and overhead to minimize the serial fraction and achieve better scalability.</a:t>
            </a:r>
          </a:p>
        </p:txBody>
      </p:sp>
      <p:sp>
        <p:nvSpPr>
          <p:cNvPr id="4" name="Slide Number Placeholder 3"/>
          <p:cNvSpPr>
            <a:spLocks noGrp="1"/>
          </p:cNvSpPr>
          <p:nvPr>
            <p:ph type="sldNum" sz="quarter" idx="5"/>
          </p:nvPr>
        </p:nvSpPr>
        <p:spPr/>
        <p:txBody>
          <a:bodyPr/>
          <a:lstStyle/>
          <a:p>
            <a:fld id="{8FD376E2-A086-EB48-870B-85C44F5B3A60}" type="slidenum">
              <a:rPr lang="en-US" smtClean="0"/>
              <a:t>17</a:t>
            </a:fld>
            <a:endParaRPr lang="en-US"/>
          </a:p>
        </p:txBody>
      </p:sp>
    </p:spTree>
    <p:extLst>
      <p:ext uri="{BB962C8B-B14F-4D97-AF65-F5344CB8AC3E}">
        <p14:creationId xmlns:p14="http://schemas.microsoft.com/office/powerpoint/2010/main" val="1391945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our parallel performance testing across different matrix sizes from 5000 to 40000. The key findings are:</a:t>
            </a:r>
          </a:p>
          <a:p>
            <a:r>
              <a:rPr lang="en-US" dirty="0"/>
              <a:t>Single-process runs (in blue) start slow but catch up when using many threads. The 16-process configuration (cyan) performs well initially but plateaus early. Most configurations hit peak performance around 16-32 threads, with larger matrices showing better overall speedup - up to 5x improvement.</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19</a:t>
            </a:fld>
            <a:endParaRPr lang="en-US"/>
          </a:p>
        </p:txBody>
      </p:sp>
    </p:spTree>
    <p:extLst>
      <p:ext uri="{BB962C8B-B14F-4D97-AF65-F5344CB8AC3E}">
        <p14:creationId xmlns:p14="http://schemas.microsoft.com/office/powerpoint/2010/main" val="3605193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computation-specific speedup across different matrix sizes. The most striking feature is the significantly higher speedup factors - reaching up to 65x for smaller matrices and stabilizing around 50x for larger ones. The 16-process configuration consistently shows the best performance, particularly with mid-range thread counts. However, we see more performance volatility in smaller matrices, especially at high thread counts, while larger matrices show more stable scaling behavior.</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20</a:t>
            </a:fld>
            <a:endParaRPr lang="en-US"/>
          </a:p>
        </p:txBody>
      </p:sp>
    </p:spTree>
    <p:extLst>
      <p:ext uri="{BB962C8B-B14F-4D97-AF65-F5344CB8AC3E}">
        <p14:creationId xmlns:p14="http://schemas.microsoft.com/office/powerpoint/2010/main" val="113933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efficiency graphs reveal an important trade-off in our parallel implementation. Single-process runs start with near-perfect efficiency but decline as we add threads. Configurations with more processes start at lower efficiency and decrease more rapidly. The pattern is consistent across all matrix sizes, with efficiency dropping below 0.2 for most configurations beyond 16 threads. This suggests that while we achieve good speedup, we pay a cost in terms of resource utilization, particularly at higher thread counts.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21</a:t>
            </a:fld>
            <a:endParaRPr lang="en-US"/>
          </a:p>
        </p:txBody>
      </p:sp>
    </p:spTree>
    <p:extLst>
      <p:ext uri="{BB962C8B-B14F-4D97-AF65-F5344CB8AC3E}">
        <p14:creationId xmlns:p14="http://schemas.microsoft.com/office/powerpoint/2010/main" val="26011889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computation-specific efficiency, we see a more optimistic picture compared to overall efficiency. Single and dual-process configurations maintain near-perfect efficiency up to 16 threads, showing excellent resource utilization for the core computation. The efficiency decline is more gradual and consistent across matrix sizes, though still pronounced at high thread counts. This suggests our computation itself scales well, and the overall efficiency losses we saw earlier are largely due to other factors like communication overhead.</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22</a:t>
            </a:fld>
            <a:endParaRPr lang="en-US"/>
          </a:p>
        </p:txBody>
      </p:sp>
    </p:spTree>
    <p:extLst>
      <p:ext uri="{BB962C8B-B14F-4D97-AF65-F5344CB8AC3E}">
        <p14:creationId xmlns:p14="http://schemas.microsoft.com/office/powerpoint/2010/main" val="4210489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implemented the 9-point stencil using five approaches: a serial baseline implementation, POSIX Threads, OpenMP, MPI, and a hybrid </a:t>
            </a:r>
            <a:r>
              <a:rPr lang="en-US" dirty="0" err="1"/>
              <a:t>MPI+OpenMP</a:t>
            </a:r>
            <a:r>
              <a:rPr lang="en-US" dirty="0"/>
              <a:t>. Each method introduces unique trade-offs regarding performance, scalability, and complexity, which we analyzed in detail.</a:t>
            </a:r>
          </a:p>
        </p:txBody>
      </p:sp>
      <p:sp>
        <p:nvSpPr>
          <p:cNvPr id="4" name="Slide Number Placeholder 3"/>
          <p:cNvSpPr>
            <a:spLocks noGrp="1"/>
          </p:cNvSpPr>
          <p:nvPr>
            <p:ph type="sldNum" sz="quarter" idx="5"/>
          </p:nvPr>
        </p:nvSpPr>
        <p:spPr/>
        <p:txBody>
          <a:bodyPr/>
          <a:lstStyle/>
          <a:p>
            <a:fld id="{8FD376E2-A086-EB48-870B-85C44F5B3A60}" type="slidenum">
              <a:rPr lang="en-US" smtClean="0"/>
              <a:t>3</a:t>
            </a:fld>
            <a:endParaRPr lang="en-US"/>
          </a:p>
        </p:txBody>
      </p:sp>
    </p:spTree>
    <p:extLst>
      <p:ext uri="{BB962C8B-B14F-4D97-AF65-F5344CB8AC3E}">
        <p14:creationId xmlns:p14="http://schemas.microsoft.com/office/powerpoint/2010/main" val="24820425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break down execution time into computation versus other overhead across different matrix sizes. For large matrices of 40000, we see computation time dominating at low thread counts, taking up to 250 seconds with a single process. A key observation is that as we increase threads and processes, computation time drops significantly, but overhead remains relatively constant. This explains our earlier efficiency results - while we successfully reduce computation time, we hit a floor due to persistent overhead costs, particularly noticeable in configurations with high process and thread counts.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23</a:t>
            </a:fld>
            <a:endParaRPr lang="en-US"/>
          </a:p>
        </p:txBody>
      </p:sp>
    </p:spTree>
    <p:extLst>
      <p:ext uri="{BB962C8B-B14F-4D97-AF65-F5344CB8AC3E}">
        <p14:creationId xmlns:p14="http://schemas.microsoft.com/office/powerpoint/2010/main" val="5210850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the proportion of our program that remains sequential despite parallelization. The serial fraction generally stays between 0.16 and 0.28 across all configurations, with some interesting patterns. For larger matrices, we see more stable behavior with serial fractions around 0.18-0.21. The fluctuations at high thread counts, particularly visible in smaller matrices, suggest diminishing returns from parallelization and align with our earlier efficiency observations. This inherent sequential portion explains why we couldn't achieve perfect speedup in our earlier results.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24</a:t>
            </a:fld>
            <a:endParaRPr lang="en-US"/>
          </a:p>
        </p:txBody>
      </p:sp>
    </p:spTree>
    <p:extLst>
      <p:ext uri="{BB962C8B-B14F-4D97-AF65-F5344CB8AC3E}">
        <p14:creationId xmlns:p14="http://schemas.microsoft.com/office/powerpoint/2010/main" val="12352004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computation-specific serial fraction, we see much lower values - generally below 0.04 across all matrix sizes - compared to the overall serial fraction we saw earlier. This confirms that our core computation is highly parallelizable. However, there's a notable trend across all matrix sizes: the serial fraction remains stable until around 16-32 threads, then increases sharply, especially for configurations with fewer processes. This suggests a fundamental limit to our parallelization strategy at high thread counts, even for the computation itself.</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25</a:t>
            </a:fld>
            <a:endParaRPr lang="en-US"/>
          </a:p>
        </p:txBody>
      </p:sp>
    </p:spTree>
    <p:extLst>
      <p:ext uri="{BB962C8B-B14F-4D97-AF65-F5344CB8AC3E}">
        <p14:creationId xmlns:p14="http://schemas.microsoft.com/office/powerpoint/2010/main" val="1797365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results revealed that OpenMP and POSIX Threads performed similarly for single-node systems. MPI achieved strong scaling across multiple nodes but suffered from communication overhead. The hybrid </a:t>
            </a:r>
            <a:r>
              <a:rPr lang="en-US" dirty="0" err="1"/>
              <a:t>MPI+OpenMP</a:t>
            </a:r>
            <a:r>
              <a:rPr lang="en-US" dirty="0"/>
              <a:t> method provided the best balance of computational efficiency and communication management for large matrices. Here, we present the speedup, efficiency, and resource utilization trends.</a:t>
            </a:r>
          </a:p>
        </p:txBody>
      </p:sp>
      <p:sp>
        <p:nvSpPr>
          <p:cNvPr id="4" name="Slide Number Placeholder 3"/>
          <p:cNvSpPr>
            <a:spLocks noGrp="1"/>
          </p:cNvSpPr>
          <p:nvPr>
            <p:ph type="sldNum" sz="quarter" idx="5"/>
          </p:nvPr>
        </p:nvSpPr>
        <p:spPr/>
        <p:txBody>
          <a:bodyPr/>
          <a:lstStyle/>
          <a:p>
            <a:fld id="{8FD376E2-A086-EB48-870B-85C44F5B3A60}" type="slidenum">
              <a:rPr lang="en-US" smtClean="0"/>
              <a:t>26</a:t>
            </a:fld>
            <a:endParaRPr lang="en-US"/>
          </a:p>
        </p:txBody>
      </p:sp>
    </p:spTree>
    <p:extLst>
      <p:ext uri="{BB962C8B-B14F-4D97-AF65-F5344CB8AC3E}">
        <p14:creationId xmlns:p14="http://schemas.microsoft.com/office/powerpoint/2010/main" val="22816750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we observed that parallelization significantly improved performance for large stencil computations. The hybrid </a:t>
            </a:r>
            <a:r>
              <a:rPr lang="en-US" dirty="0" err="1"/>
              <a:t>MPI+OpenMP</a:t>
            </a:r>
            <a:r>
              <a:rPr lang="en-US" dirty="0"/>
              <a:t> method emerged as the most effective for scalability, balancing computational and communication overhead. This study highlights the importance of strategic resource management for optimizing performance in scientific computing.</a:t>
            </a:r>
          </a:p>
        </p:txBody>
      </p:sp>
      <p:sp>
        <p:nvSpPr>
          <p:cNvPr id="4" name="Slide Number Placeholder 3"/>
          <p:cNvSpPr>
            <a:spLocks noGrp="1"/>
          </p:cNvSpPr>
          <p:nvPr>
            <p:ph type="sldNum" sz="quarter" idx="5"/>
          </p:nvPr>
        </p:nvSpPr>
        <p:spPr/>
        <p:txBody>
          <a:bodyPr/>
          <a:lstStyle/>
          <a:p>
            <a:fld id="{8FD376E2-A086-EB48-870B-85C44F5B3A60}" type="slidenum">
              <a:rPr lang="en-US" smtClean="0"/>
              <a:t>27</a:t>
            </a:fld>
            <a:endParaRPr lang="en-US"/>
          </a:p>
        </p:txBody>
      </p:sp>
    </p:spTree>
    <p:extLst>
      <p:ext uri="{BB962C8B-B14F-4D97-AF65-F5344CB8AC3E}">
        <p14:creationId xmlns:p14="http://schemas.microsoft.com/office/powerpoint/2010/main" val="133252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experiments were conducted on the Expanse supercomputer, equipped with AMD EPYC 7742 processors, 256 GB of DDR4 memory, and HDR-100 InfiniBand. We tested matrix sizes ranging from 5,000 by 5,000 to 40,000 by 40,000, measuring execution time, speedup, efficiency, and communication overhead.</a:t>
            </a:r>
          </a:p>
        </p:txBody>
      </p:sp>
      <p:sp>
        <p:nvSpPr>
          <p:cNvPr id="4" name="Slide Number Placeholder 3"/>
          <p:cNvSpPr>
            <a:spLocks noGrp="1"/>
          </p:cNvSpPr>
          <p:nvPr>
            <p:ph type="sldNum" sz="quarter" idx="5"/>
          </p:nvPr>
        </p:nvSpPr>
        <p:spPr/>
        <p:txBody>
          <a:bodyPr/>
          <a:lstStyle/>
          <a:p>
            <a:fld id="{8FD376E2-A086-EB48-870B-85C44F5B3A60}" type="slidenum">
              <a:rPr lang="en-US" smtClean="0"/>
              <a:t>4</a:t>
            </a:fld>
            <a:endParaRPr lang="en-US"/>
          </a:p>
        </p:txBody>
      </p:sp>
    </p:spTree>
    <p:extLst>
      <p:ext uri="{BB962C8B-B14F-4D97-AF65-F5344CB8AC3E}">
        <p14:creationId xmlns:p14="http://schemas.microsoft.com/office/powerpoint/2010/main" val="18518971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analyzed several key metrics: speedup, which is the ratio of serial to parallel execution time; efficiency, which normalizes speedup by the number of threads or processes; overhead from communication and synchronization; and overall resource utilization, including CPU, memory bandwidth, and network efficiency.</a:t>
            </a:r>
          </a:p>
        </p:txBody>
      </p:sp>
      <p:sp>
        <p:nvSpPr>
          <p:cNvPr id="4" name="Slide Number Placeholder 3"/>
          <p:cNvSpPr>
            <a:spLocks noGrp="1"/>
          </p:cNvSpPr>
          <p:nvPr>
            <p:ph type="sldNum" sz="quarter" idx="5"/>
          </p:nvPr>
        </p:nvSpPr>
        <p:spPr/>
        <p:txBody>
          <a:bodyPr/>
          <a:lstStyle/>
          <a:p>
            <a:fld id="{8FD376E2-A086-EB48-870B-85C44F5B3A60}" type="slidenum">
              <a:rPr lang="en-US" smtClean="0"/>
              <a:t>5</a:t>
            </a:fld>
            <a:endParaRPr lang="en-US"/>
          </a:p>
        </p:txBody>
      </p:sp>
    </p:spTree>
    <p:extLst>
      <p:ext uri="{BB962C8B-B14F-4D97-AF65-F5344CB8AC3E}">
        <p14:creationId xmlns:p14="http://schemas.microsoft.com/office/powerpoint/2010/main" val="391870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approach followed a standard stencil computation algorithm. The main differences lay in how parallelization was applied. POSIX Threads managed threads explicitly, OpenMP used shared memory directives, MPI distributed workloads across nodes, and the hybrid method combined MPI for inter-node and OpenMP for intra-node parallelism.</a:t>
            </a:r>
          </a:p>
        </p:txBody>
      </p:sp>
      <p:sp>
        <p:nvSpPr>
          <p:cNvPr id="4" name="Slide Number Placeholder 3"/>
          <p:cNvSpPr>
            <a:spLocks noGrp="1"/>
          </p:cNvSpPr>
          <p:nvPr>
            <p:ph type="sldNum" sz="quarter" idx="5"/>
          </p:nvPr>
        </p:nvSpPr>
        <p:spPr/>
        <p:txBody>
          <a:bodyPr/>
          <a:lstStyle/>
          <a:p>
            <a:fld id="{8FD376E2-A086-EB48-870B-85C44F5B3A60}" type="slidenum">
              <a:rPr lang="en-US" smtClean="0"/>
              <a:t>6</a:t>
            </a:fld>
            <a:endParaRPr lang="en-US"/>
          </a:p>
        </p:txBody>
      </p:sp>
    </p:spTree>
    <p:extLst>
      <p:ext uri="{BB962C8B-B14F-4D97-AF65-F5344CB8AC3E}">
        <p14:creationId xmlns:p14="http://schemas.microsoft.com/office/powerpoint/2010/main" val="594271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POSIX Threads implementation divided the workload among threads, requiring explicit synchronization and manual memory management. Here's a code snippet illustrating the thread function for the stencil computation. This is the core computational kernel of our stencil implementation. Each thread processes its assigned rows, computing new values based on a 9-point stencil average of neighboring cells. The double barrier synchronization ensures all threads complete their computations before swapping matrices for the next iteration.</a:t>
            </a:r>
          </a:p>
        </p:txBody>
      </p:sp>
      <p:sp>
        <p:nvSpPr>
          <p:cNvPr id="4" name="Slide Number Placeholder 3"/>
          <p:cNvSpPr>
            <a:spLocks noGrp="1"/>
          </p:cNvSpPr>
          <p:nvPr>
            <p:ph type="sldNum" sz="quarter" idx="5"/>
          </p:nvPr>
        </p:nvSpPr>
        <p:spPr/>
        <p:txBody>
          <a:bodyPr/>
          <a:lstStyle/>
          <a:p>
            <a:fld id="{8FD376E2-A086-EB48-870B-85C44F5B3A60}" type="slidenum">
              <a:rPr lang="en-US" smtClean="0"/>
              <a:t>7</a:t>
            </a:fld>
            <a:endParaRPr lang="en-US"/>
          </a:p>
        </p:txBody>
      </p:sp>
    </p:spTree>
    <p:extLst>
      <p:ext uri="{BB962C8B-B14F-4D97-AF65-F5344CB8AC3E}">
        <p14:creationId xmlns:p14="http://schemas.microsoft.com/office/powerpoint/2010/main" val="3972784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OpenMP simplified parallelization using compiler directives. This is the OpenMP version of our stencil computation. The key difference is the use of '#pragma </a:t>
            </a:r>
            <a:r>
              <a:rPr lang="en-US" dirty="0" err="1"/>
              <a:t>omp</a:t>
            </a:r>
            <a:r>
              <a:rPr lang="en-US" dirty="0"/>
              <a:t> parallel for', which automatically distributes the work across threads. Instead of explicit barrier synchronization, OpenMP handles the thread coordination implicitly after each parallel region.</a:t>
            </a:r>
          </a:p>
        </p:txBody>
      </p:sp>
      <p:sp>
        <p:nvSpPr>
          <p:cNvPr id="4" name="Slide Number Placeholder 3"/>
          <p:cNvSpPr>
            <a:spLocks noGrp="1"/>
          </p:cNvSpPr>
          <p:nvPr>
            <p:ph type="sldNum" sz="quarter" idx="5"/>
          </p:nvPr>
        </p:nvSpPr>
        <p:spPr/>
        <p:txBody>
          <a:bodyPr/>
          <a:lstStyle/>
          <a:p>
            <a:fld id="{8FD376E2-A086-EB48-870B-85C44F5B3A60}" type="slidenum">
              <a:rPr lang="en-US" smtClean="0"/>
              <a:t>8</a:t>
            </a:fld>
            <a:endParaRPr lang="en-US"/>
          </a:p>
        </p:txBody>
      </p:sp>
    </p:spTree>
    <p:extLst>
      <p:ext uri="{BB962C8B-B14F-4D97-AF65-F5344CB8AC3E}">
        <p14:creationId xmlns:p14="http://schemas.microsoft.com/office/powerpoint/2010/main" val="1259533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MPI implementation, matrix rows were distributed across processes. In this version of our stencil computation, each process works on its local portion of the matrix, defined by '</a:t>
            </a:r>
            <a:r>
              <a:rPr lang="en-US" dirty="0" err="1"/>
              <a:t>local_rows</a:t>
            </a:r>
            <a:r>
              <a:rPr lang="en-US" dirty="0"/>
              <a:t>'. The custom MPI datatype handles the communication of ghost regions between processes, though not shown in this core computational loop.</a:t>
            </a:r>
          </a:p>
        </p:txBody>
      </p:sp>
      <p:sp>
        <p:nvSpPr>
          <p:cNvPr id="4" name="Slide Number Placeholder 3"/>
          <p:cNvSpPr>
            <a:spLocks noGrp="1"/>
          </p:cNvSpPr>
          <p:nvPr>
            <p:ph type="sldNum" sz="quarter" idx="5"/>
          </p:nvPr>
        </p:nvSpPr>
        <p:spPr/>
        <p:txBody>
          <a:bodyPr/>
          <a:lstStyle/>
          <a:p>
            <a:fld id="{8FD376E2-A086-EB48-870B-85C44F5B3A60}" type="slidenum">
              <a:rPr lang="en-US" smtClean="0"/>
              <a:t>9</a:t>
            </a:fld>
            <a:endParaRPr lang="en-US"/>
          </a:p>
        </p:txBody>
      </p:sp>
    </p:spTree>
    <p:extLst>
      <p:ext uri="{BB962C8B-B14F-4D97-AF65-F5344CB8AC3E}">
        <p14:creationId xmlns:p14="http://schemas.microsoft.com/office/powerpoint/2010/main" val="1475456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hybrid </a:t>
            </a:r>
            <a:r>
              <a:rPr lang="en-US" dirty="0" err="1"/>
              <a:t>MPI+OpenMP</a:t>
            </a:r>
            <a:r>
              <a:rPr lang="en-US" dirty="0"/>
              <a:t> approach combined inter-node MPI communication with intra-node OpenMP parallelism, providing scalable solutions for large matrix sizes. This is our hybrid </a:t>
            </a:r>
            <a:r>
              <a:rPr lang="en-US" dirty="0" err="1"/>
              <a:t>MPI+OpenMP</a:t>
            </a:r>
            <a:r>
              <a:rPr lang="en-US" dirty="0"/>
              <a:t> implementation, combining distributed and shared memory parallelism. Each MPI process spawns multiple OpenMP threads to compute its local portion of the matrix. The MPI barrier ensures all processes complete their computations before exchanging boundary data.</a:t>
            </a:r>
          </a:p>
        </p:txBody>
      </p:sp>
      <p:sp>
        <p:nvSpPr>
          <p:cNvPr id="4" name="Slide Number Placeholder 3"/>
          <p:cNvSpPr>
            <a:spLocks noGrp="1"/>
          </p:cNvSpPr>
          <p:nvPr>
            <p:ph type="sldNum" sz="quarter" idx="5"/>
          </p:nvPr>
        </p:nvSpPr>
        <p:spPr/>
        <p:txBody>
          <a:bodyPr/>
          <a:lstStyle/>
          <a:p>
            <a:fld id="{8FD376E2-A086-EB48-870B-85C44F5B3A60}" type="slidenum">
              <a:rPr lang="en-US" smtClean="0"/>
              <a:t>10</a:t>
            </a:fld>
            <a:endParaRPr lang="en-US"/>
          </a:p>
        </p:txBody>
      </p:sp>
    </p:spTree>
    <p:extLst>
      <p:ext uri="{BB962C8B-B14F-4D97-AF65-F5344CB8AC3E}">
        <p14:creationId xmlns:p14="http://schemas.microsoft.com/office/powerpoint/2010/main" val="1711187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36346" y="1788454"/>
            <a:ext cx="6270922" cy="2098226"/>
          </a:xfrm>
        </p:spPr>
        <p:txBody>
          <a:bodyPr anchor="b">
            <a:noAutofit/>
          </a:bodyPr>
          <a:lstStyle>
            <a:lvl1pPr algn="ctr">
              <a:defRPr sz="60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009930" y="3956280"/>
            <a:ext cx="5123755" cy="1086237"/>
          </a:xfrm>
        </p:spPr>
        <p:txBody>
          <a:bodyPr>
            <a:normAutofit/>
          </a:bodyPr>
          <a:lstStyle>
            <a:lvl1pPr marL="0" indent="0" algn="ctr">
              <a:lnSpc>
                <a:spcPct val="112000"/>
              </a:lnSpc>
              <a:spcBef>
                <a:spcPts val="0"/>
              </a:spcBef>
              <a:spcAft>
                <a:spcPts val="0"/>
              </a:spcAft>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564644" y="6453386"/>
            <a:ext cx="1205958" cy="404614"/>
          </a:xfrm>
        </p:spPr>
        <p:txBody>
          <a:bodyPr/>
          <a:lstStyle>
            <a:lvl1pPr>
              <a:defRPr baseline="0">
                <a:solidFill>
                  <a:schemeClr val="tx2"/>
                </a:solidFill>
              </a:defRPr>
            </a:lvl1pPr>
          </a:lstStyle>
          <a:p>
            <a:fld id="{5BCAD085-E8A6-8845-BD4E-CB4CCA059FC4}" type="datetimeFigureOut">
              <a:rPr lang="en-US" smtClean="0"/>
              <a:t>12/5/24</a:t>
            </a:fld>
            <a:endParaRPr lang="en-US"/>
          </a:p>
        </p:txBody>
      </p:sp>
      <p:sp>
        <p:nvSpPr>
          <p:cNvPr id="5" name="Footer Placeholder 4"/>
          <p:cNvSpPr>
            <a:spLocks noGrp="1"/>
          </p:cNvSpPr>
          <p:nvPr>
            <p:ph type="ftr" sz="quarter" idx="11"/>
          </p:nvPr>
        </p:nvSpPr>
        <p:spPr>
          <a:xfrm>
            <a:off x="1938041" y="6453386"/>
            <a:ext cx="5267533"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7373012" y="6453386"/>
            <a:ext cx="1197219" cy="404614"/>
          </a:xfrm>
        </p:spPr>
        <p:txBody>
          <a:bodyPr/>
          <a:lstStyle>
            <a:lvl1pPr>
              <a:defRPr baseline="0">
                <a:solidFill>
                  <a:schemeClr val="tx2"/>
                </a:solidFill>
              </a:defRPr>
            </a:lvl1pPr>
          </a:lstStyle>
          <a:p>
            <a:fld id="{C1FF6DA9-008F-8B48-92A6-B652298478BF}" type="slidenum">
              <a:rPr lang="en-US" smtClean="0"/>
              <a:t>‹#›</a:t>
            </a:fld>
            <a:endParaRPr lang="en-US"/>
          </a:p>
        </p:txBody>
      </p:sp>
      <p:grpSp>
        <p:nvGrpSpPr>
          <p:cNvPr id="8" name="Group 7"/>
          <p:cNvGrpSpPr/>
          <p:nvPr/>
        </p:nvGrpSpPr>
        <p:grpSpPr>
          <a:xfrm>
            <a:off x="564643" y="744469"/>
            <a:ext cx="8005589" cy="5349671"/>
            <a:chOff x="564643" y="744469"/>
            <a:chExt cx="8005589" cy="5349671"/>
          </a:xfrm>
        </p:grpSpPr>
        <p:sp>
          <p:nvSpPr>
            <p:cNvPr id="11" name="Freeform 6"/>
            <p:cNvSpPr/>
            <p:nvPr/>
          </p:nvSpPr>
          <p:spPr bwMode="auto">
            <a:xfrm>
              <a:off x="6113972" y="1685652"/>
              <a:ext cx="2456260" cy="4408488"/>
            </a:xfrm>
            <a:custGeom>
              <a:avLst/>
              <a:gdLst/>
              <a:ahLst/>
              <a:cxnLst/>
              <a:rect l="l" t="t" r="r" b="b"/>
              <a:pathLst>
                <a:path w="10000" h="10000">
                  <a:moveTo>
                    <a:pt x="8761" y="0"/>
                  </a:moveTo>
                  <a:lnTo>
                    <a:pt x="10000" y="0"/>
                  </a:lnTo>
                  <a:lnTo>
                    <a:pt x="10000" y="10000"/>
                  </a:lnTo>
                  <a:lnTo>
                    <a:pt x="0" y="10000"/>
                  </a:lnTo>
                  <a:lnTo>
                    <a:pt x="0" y="9357"/>
                  </a:lnTo>
                  <a:lnTo>
                    <a:pt x="8761" y="935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564643" y="744469"/>
              <a:ext cx="2456505" cy="4408488"/>
            </a:xfrm>
            <a:custGeom>
              <a:avLst/>
              <a:gdLst/>
              <a:ahLst/>
              <a:cxnLst/>
              <a:rect l="l" t="t" r="r" b="b"/>
              <a:pathLst>
                <a:path w="10001" h="10000">
                  <a:moveTo>
                    <a:pt x="8762" y="0"/>
                  </a:moveTo>
                  <a:lnTo>
                    <a:pt x="10001" y="0"/>
                  </a:lnTo>
                  <a:lnTo>
                    <a:pt x="10001" y="10000"/>
                  </a:lnTo>
                  <a:lnTo>
                    <a:pt x="1" y="10000"/>
                  </a:lnTo>
                  <a:cubicBezTo>
                    <a:pt x="-2" y="9766"/>
                    <a:pt x="4" y="9586"/>
                    <a:pt x="1" y="9352"/>
                  </a:cubicBezTo>
                  <a:lnTo>
                    <a:pt x="8762" y="9346"/>
                  </a:lnTo>
                  <a:lnTo>
                    <a:pt x="8762"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4068190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028700" y="2295526"/>
            <a:ext cx="72009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86861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80797" y="624156"/>
            <a:ext cx="1490950"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28700" y="624156"/>
            <a:ext cx="5724525"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81808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303124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3769" y="1301361"/>
            <a:ext cx="7209728" cy="2852737"/>
          </a:xfrm>
        </p:spPr>
        <p:txBody>
          <a:bodyPr anchor="b">
            <a:normAutofit/>
          </a:bodyPr>
          <a:lstStyle>
            <a:lvl1pPr algn="r">
              <a:defRPr sz="60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573769" y="4216328"/>
            <a:ext cx="7209728" cy="1143324"/>
          </a:xfrm>
        </p:spPr>
        <p:txBody>
          <a:bodyPr/>
          <a:lstStyle>
            <a:lvl1pPr marL="0" indent="0" algn="r">
              <a:lnSpc>
                <a:spcPct val="112000"/>
              </a:lnSpc>
              <a:spcBef>
                <a:spcPts val="0"/>
              </a:spcBef>
              <a:spcAft>
                <a:spcPts val="0"/>
              </a:spcAft>
              <a:buNone/>
              <a:defRPr sz="1800">
                <a:solidFill>
                  <a:schemeClr val="tx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4181" y="6453386"/>
            <a:ext cx="1216807" cy="404614"/>
          </a:xfrm>
        </p:spPr>
        <p:txBody>
          <a:bodyPr/>
          <a:lstStyle>
            <a:lvl1pPr>
              <a:defRPr>
                <a:solidFill>
                  <a:schemeClr val="tx2"/>
                </a:solidFill>
              </a:defRPr>
            </a:lvl1pPr>
          </a:lstStyle>
          <a:p>
            <a:fld id="{5BCAD085-E8A6-8845-BD4E-CB4CCA059FC4}" type="datetimeFigureOut">
              <a:rPr lang="en-US" smtClean="0"/>
              <a:t>12/5/24</a:t>
            </a:fld>
            <a:endParaRPr lang="en-US"/>
          </a:p>
        </p:txBody>
      </p:sp>
      <p:sp>
        <p:nvSpPr>
          <p:cNvPr id="5" name="Footer Placeholder 4"/>
          <p:cNvSpPr>
            <a:spLocks noGrp="1"/>
          </p:cNvSpPr>
          <p:nvPr>
            <p:ph type="ftr" sz="quarter" idx="11"/>
          </p:nvPr>
        </p:nvSpPr>
        <p:spPr>
          <a:xfrm>
            <a:off x="1938234" y="6453386"/>
            <a:ext cx="5267533"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7373012"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7" name="Freeform 6"/>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bg2"/>
          </a:solidFill>
          <a:ln w="0">
            <a:noFill/>
            <a:prstDash val="solid"/>
            <a:round/>
            <a:headEnd/>
            <a:tailEnd/>
          </a:ln>
        </p:spPr>
      </p:sp>
      <p:sp>
        <p:nvSpPr>
          <p:cNvPr id="8" name="Freeform 7" title="Crop Mark"/>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149209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028700" y="2286000"/>
            <a:ext cx="3335840"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94052" y="2286000"/>
            <a:ext cx="3335840"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70038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28700" y="685800"/>
            <a:ext cx="72009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28700" y="2340230"/>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28700" y="3305208"/>
            <a:ext cx="3335839"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93760" y="2349754"/>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93760" y="3305208"/>
            <a:ext cx="3335840"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00884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27383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792823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Autofit/>
          </a:bodyPr>
          <a:lstStyle>
            <a:lvl1pPr>
              <a:lnSpc>
                <a:spcPct val="84000"/>
              </a:lnSpc>
              <a:defRPr sz="44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4692015" y="685801"/>
            <a:ext cx="3909060" cy="5175250"/>
          </a:xfrm>
        </p:spPr>
        <p:txBody>
          <a:bodyPr/>
          <a:lstStyle>
            <a:lvl1pPr>
              <a:defRPr sz="1500"/>
            </a:lvl1pPr>
            <a:lvl2pPr>
              <a:defRPr sz="1500"/>
            </a:lvl2pPr>
            <a:lvl3pPr>
              <a:defRPr sz="1350"/>
            </a:lvl3pPr>
            <a:lvl4pPr>
              <a:defRPr sz="135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2925" y="2856344"/>
            <a:ext cx="2891790" cy="3011056"/>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5BCAD085-E8A6-8845-BD4E-CB4CCA059FC4}" type="datetimeFigureOut">
              <a:rPr lang="en-US" smtClean="0"/>
              <a:t>12/5/24</a:t>
            </a:fld>
            <a:endParaRPr lang="en-US"/>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15932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rmAutofit/>
          </a:bodyPr>
          <a:lstStyle>
            <a:lvl1pPr>
              <a:lnSpc>
                <a:spcPct val="84000"/>
              </a:lnSpc>
              <a:defRPr sz="44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4149090" y="1"/>
            <a:ext cx="4994910" cy="6857999"/>
          </a:xfrm>
        </p:spPr>
        <p:txBody>
          <a:bodyPr anchor="t">
            <a:norm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42925" y="2855968"/>
            <a:ext cx="2891790" cy="3011432"/>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5BCAD085-E8A6-8845-BD4E-CB4CCA059FC4}" type="datetimeFigureOut">
              <a:rPr lang="en-US" smtClean="0"/>
              <a:t>12/5/24</a:t>
            </a:fld>
            <a:endParaRPr lang="en-US"/>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89082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8700" y="685800"/>
            <a:ext cx="72009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28700" y="2286000"/>
            <a:ext cx="72009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42987" y="6453386"/>
            <a:ext cx="903429" cy="404614"/>
          </a:xfrm>
          <a:prstGeom prst="rect">
            <a:avLst/>
          </a:prstGeom>
        </p:spPr>
        <p:txBody>
          <a:bodyPr vert="horz" lIns="91440" tIns="45720" rIns="91440" bIns="45720" rtlCol="0" anchor="ctr"/>
          <a:lstStyle>
            <a:lvl1pPr algn="l">
              <a:defRPr sz="1000" baseline="0">
                <a:solidFill>
                  <a:schemeClr val="tx2"/>
                </a:solidFill>
              </a:defRPr>
            </a:lvl1pPr>
          </a:lstStyle>
          <a:p>
            <a:fld id="{5BCAD085-E8A6-8845-BD4E-CB4CCA059FC4}" type="datetimeFigureOut">
              <a:rPr lang="en-US" smtClean="0"/>
              <a:t>12/5/24</a:t>
            </a:fld>
            <a:endParaRPr lang="en-US"/>
          </a:p>
        </p:txBody>
      </p:sp>
      <p:sp>
        <p:nvSpPr>
          <p:cNvPr id="5" name="Footer Placeholder 4"/>
          <p:cNvSpPr>
            <a:spLocks noGrp="1"/>
          </p:cNvSpPr>
          <p:nvPr>
            <p:ph type="ftr" sz="quarter" idx="3"/>
          </p:nvPr>
        </p:nvSpPr>
        <p:spPr>
          <a:xfrm>
            <a:off x="2170173" y="6453386"/>
            <a:ext cx="4710623" cy="404614"/>
          </a:xfrm>
          <a:prstGeom prst="rect">
            <a:avLst/>
          </a:prstGeom>
        </p:spPr>
        <p:txBody>
          <a:bodyPr vert="horz" lIns="91440" tIns="45720" rIns="91440" bIns="45720" rtlCol="0" anchor="ctr"/>
          <a:lstStyle>
            <a:lvl1pPr algn="l">
              <a:defRPr sz="1000" baseline="0">
                <a:solidFill>
                  <a:schemeClr val="tx2"/>
                </a:solidFill>
              </a:defRPr>
            </a:lvl1pPr>
          </a:lstStyle>
          <a:p>
            <a:endParaRPr lang="en-US"/>
          </a:p>
        </p:txBody>
      </p:sp>
      <p:sp>
        <p:nvSpPr>
          <p:cNvPr id="6" name="Slide Number Placeholder 5"/>
          <p:cNvSpPr>
            <a:spLocks noGrp="1"/>
          </p:cNvSpPr>
          <p:nvPr>
            <p:ph type="sldNum" sz="quarter" idx="4"/>
          </p:nvPr>
        </p:nvSpPr>
        <p:spPr>
          <a:xfrm>
            <a:off x="7104552" y="6453386"/>
            <a:ext cx="1197219" cy="404614"/>
          </a:xfrm>
          <a:prstGeom prst="rect">
            <a:avLst/>
          </a:prstGeom>
        </p:spPr>
        <p:txBody>
          <a:bodyPr vert="horz" lIns="91440" tIns="45720" rIns="91440" bIns="45720" rtlCol="0" anchor="ctr"/>
          <a:lstStyle>
            <a:lvl1pPr algn="r">
              <a:defRPr sz="1000" baseline="0">
                <a:solidFill>
                  <a:schemeClr val="tx2"/>
                </a:solidFill>
              </a:defRPr>
            </a:lvl1pPr>
          </a:lstStyle>
          <a:p>
            <a:fld id="{C1FF6DA9-008F-8B48-92A6-B652298478BF}" type="slidenum">
              <a:rPr lang="en-US" smtClean="0"/>
              <a:t>‹#›</a:t>
            </a:fld>
            <a:endParaRPr lang="en-US"/>
          </a:p>
        </p:txBody>
      </p:sp>
      <p:sp>
        <p:nvSpPr>
          <p:cNvPr id="9" name="Rectangle 8"/>
          <p:cNvSpPr/>
          <p:nvPr/>
        </p:nvSpPr>
        <p:spPr>
          <a:xfrm>
            <a:off x="358571"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title="Side bar"/>
          <p:cNvSpPr/>
          <p:nvPr/>
        </p:nvSpPr>
        <p:spPr>
          <a:xfrm>
            <a:off x="358571"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486979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6858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0" orient="horz" pos="1368">
          <p15:clr>
            <a:srgbClr val="F26B43"/>
          </p15:clr>
        </p15:guide>
        <p15:guide id="1" pos="6912">
          <p15:clr>
            <a:srgbClr val="F26B43"/>
          </p15:clr>
        </p15:guide>
        <p15:guide id="2" pos="936">
          <p15:clr>
            <a:srgbClr val="F26B43"/>
          </p15:clr>
        </p15:guide>
        <p15:guide id="3" pos="864">
          <p15:clr>
            <a:srgbClr val="F26B43"/>
          </p15:clr>
        </p15:guide>
        <p15:guide id="4" orient="horz" pos="1440">
          <p15:clr>
            <a:srgbClr val="F26B43"/>
          </p15:clr>
        </p15:guide>
        <p15:guide id="5" orient="horz" pos="3696">
          <p15:clr>
            <a:srgbClr val="F26B43"/>
          </p15:clr>
        </p15:guide>
        <p15:guide id="6" orient="horz" pos="432">
          <p15:clr>
            <a:srgbClr val="F26B43"/>
          </p15:clr>
        </p15:guide>
        <p15:guide id="7" orient="horz" pos="1512">
          <p15:clr>
            <a:srgbClr val="F26B43"/>
          </p15:clr>
        </p15:guide>
        <p15:guide id="8" pos="5184">
          <p15:clr>
            <a:srgbClr val="F26B43"/>
          </p15:clr>
        </p15:guide>
        <p15:guide id="9" pos="702">
          <p15:clr>
            <a:srgbClr val="F26B43"/>
          </p15:clr>
        </p15:guide>
        <p15:guide id="10" pos="64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3300" y="1600199"/>
            <a:ext cx="6946900" cy="3657601"/>
          </a:xfrm>
        </p:spPr>
        <p:txBody>
          <a:bodyPr anchor="b">
            <a:normAutofit fontScale="90000"/>
          </a:bodyPr>
          <a:lstStyle/>
          <a:p>
            <a:pPr algn="l">
              <a:lnSpc>
                <a:spcPct val="90000"/>
              </a:lnSpc>
            </a:pPr>
            <a:r>
              <a:rPr lang="en-US" sz="4800" dirty="0"/>
              <a:t>Performance Analysis and Optimization of 9-Point Stencil Computation Using POSIX Threads, OpenMP, MPI, and Hybrid </a:t>
            </a:r>
            <a:r>
              <a:rPr lang="en-US" sz="4800" dirty="0" err="1"/>
              <a:t>MPI+OpenMP</a:t>
            </a:r>
            <a:br>
              <a:rPr lang="en-US" sz="4800" dirty="0"/>
            </a:br>
            <a:endParaRPr lang="en-US" sz="4800" dirty="0"/>
          </a:p>
        </p:txBody>
      </p:sp>
      <p:sp>
        <p:nvSpPr>
          <p:cNvPr id="3" name="Subtitle 2"/>
          <p:cNvSpPr>
            <a:spLocks noGrp="1"/>
          </p:cNvSpPr>
          <p:nvPr>
            <p:ph type="subTitle" idx="1"/>
          </p:nvPr>
        </p:nvSpPr>
        <p:spPr>
          <a:xfrm>
            <a:off x="1003300" y="4945176"/>
            <a:ext cx="7884414" cy="1126680"/>
          </a:xfrm>
        </p:spPr>
        <p:txBody>
          <a:bodyPr>
            <a:normAutofit/>
          </a:bodyPr>
          <a:lstStyle/>
          <a:p>
            <a:pPr algn="l"/>
            <a:r>
              <a:rPr lang="en-US" dirty="0"/>
              <a:t>By: Michael Dandrea, Devin Guo and Ryan McCormick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Hybrid MPI+OpenMP Implementation</a:t>
            </a:r>
          </a:p>
        </p:txBody>
      </p:sp>
      <p:sp>
        <p:nvSpPr>
          <p:cNvPr id="3" name="Content Placeholder 2"/>
          <p:cNvSpPr>
            <a:spLocks noGrp="1"/>
          </p:cNvSpPr>
          <p:nvPr>
            <p:ph idx="1"/>
          </p:nvPr>
        </p:nvSpPr>
        <p:spPr/>
        <p:txBody>
          <a:bodyPr/>
          <a:lstStyle/>
          <a:p>
            <a:r>
              <a:rPr dirty="0"/>
              <a:t>This implementation combines inter-node MPI communication with intra-node OpenMP parallelization, achieving optimal scalability for large problem sizes.</a:t>
            </a:r>
          </a:p>
        </p:txBody>
      </p:sp>
      <p:sp>
        <p:nvSpPr>
          <p:cNvPr id="4" name="TextBox 3"/>
          <p:cNvSpPr txBox="1"/>
          <p:nvPr/>
        </p:nvSpPr>
        <p:spPr>
          <a:xfrm>
            <a:off x="914400" y="3162300"/>
            <a:ext cx="5573962" cy="2585323"/>
          </a:xfrm>
          <a:prstGeom prst="rect">
            <a:avLst/>
          </a:prstGeom>
          <a:noFill/>
        </p:spPr>
        <p:txBody>
          <a:bodyPr wrap="none">
            <a:spAutoFit/>
          </a:bodyPr>
          <a:lstStyle/>
          <a:p>
            <a:endParaRPr dirty="0"/>
          </a:p>
          <a:p>
            <a:r>
              <a:rPr dirty="0"/>
              <a:t>#pragma </a:t>
            </a:r>
            <a:r>
              <a:rPr dirty="0" err="1"/>
              <a:t>omp</a:t>
            </a:r>
            <a:r>
              <a:rPr dirty="0"/>
              <a:t> parallel for</a:t>
            </a:r>
          </a:p>
          <a:p>
            <a:r>
              <a:rPr dirty="0"/>
              <a:t>for (int </a:t>
            </a:r>
            <a:r>
              <a:rPr dirty="0" err="1"/>
              <a:t>i</a:t>
            </a:r>
            <a:r>
              <a:rPr dirty="0"/>
              <a:t> = 1; </a:t>
            </a:r>
            <a:r>
              <a:rPr dirty="0" err="1"/>
              <a:t>i</a:t>
            </a:r>
            <a:r>
              <a:rPr dirty="0"/>
              <a:t> &lt; </a:t>
            </a:r>
            <a:r>
              <a:rPr dirty="0" err="1"/>
              <a:t>local_rows</a:t>
            </a:r>
            <a:r>
              <a:rPr dirty="0"/>
              <a:t> - 1; </a:t>
            </a:r>
            <a:r>
              <a:rPr dirty="0" err="1"/>
              <a:t>i</a:t>
            </a:r>
            <a:r>
              <a:rPr dirty="0"/>
              <a:t>++) {</a:t>
            </a:r>
          </a:p>
          <a:p>
            <a:r>
              <a:rPr dirty="0"/>
              <a:t>    for (int j = 1; j &lt; n - 1; </a:t>
            </a:r>
            <a:r>
              <a:rPr dirty="0" err="1"/>
              <a:t>j++</a:t>
            </a:r>
            <a:r>
              <a:rPr dirty="0"/>
              <a:t>) {</a:t>
            </a:r>
          </a:p>
          <a:p>
            <a:r>
              <a:rPr dirty="0"/>
              <a:t>        subs1[</a:t>
            </a:r>
            <a:r>
              <a:rPr dirty="0" err="1"/>
              <a:t>i</a:t>
            </a:r>
            <a:r>
              <a:rPr dirty="0"/>
              <a:t>][j] = (subs[</a:t>
            </a:r>
            <a:r>
              <a:rPr dirty="0" err="1"/>
              <a:t>i</a:t>
            </a:r>
            <a:r>
              <a:rPr dirty="0"/>
              <a:t> - 1][j - 1] + ... + subs[</a:t>
            </a:r>
            <a:r>
              <a:rPr dirty="0" err="1"/>
              <a:t>i</a:t>
            </a:r>
            <a:r>
              <a:rPr dirty="0"/>
              <a:t>][j]) / 9.0;</a:t>
            </a:r>
          </a:p>
          <a:p>
            <a:r>
              <a:rPr dirty="0"/>
              <a:t>    }</a:t>
            </a:r>
          </a:p>
          <a:p>
            <a:r>
              <a:rPr dirty="0"/>
              <a:t>}</a:t>
            </a:r>
          </a:p>
          <a:p>
            <a:r>
              <a:rPr dirty="0" err="1"/>
              <a:t>MPI_Barrier</a:t>
            </a:r>
            <a:r>
              <a:rPr dirty="0"/>
              <a:t>(comm); </a:t>
            </a:r>
          </a:p>
          <a:p>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66CC8-06B2-A290-53DA-B32758FA3AE9}"/>
              </a:ext>
            </a:extLst>
          </p:cNvPr>
          <p:cNvSpPr>
            <a:spLocks noGrp="1"/>
          </p:cNvSpPr>
          <p:nvPr>
            <p:ph type="title"/>
          </p:nvPr>
        </p:nvSpPr>
        <p:spPr>
          <a:xfrm>
            <a:off x="552571" y="758761"/>
            <a:ext cx="8182230" cy="1065836"/>
          </a:xfrm>
        </p:spPr>
        <p:txBody>
          <a:bodyPr vert="horz" lIns="91440" tIns="45720" rIns="91440" bIns="45720" rtlCol="0" anchor="ctr">
            <a:normAutofit/>
          </a:bodyPr>
          <a:lstStyle/>
          <a:p>
            <a:pPr defTabSz="914400">
              <a:lnSpc>
                <a:spcPct val="90000"/>
              </a:lnSpc>
            </a:pPr>
            <a:r>
              <a:rPr lang="en-US" sz="5700" dirty="0"/>
              <a:t>Heat Transfer Plates</a:t>
            </a:r>
          </a:p>
        </p:txBody>
      </p:sp>
      <p:pic>
        <p:nvPicPr>
          <p:cNvPr id="7" name="Picture 6">
            <a:extLst>
              <a:ext uri="{FF2B5EF4-FFF2-40B4-BE49-F238E27FC236}">
                <a16:creationId xmlns:a16="http://schemas.microsoft.com/office/drawing/2014/main" id="{1B189653-0B77-8F43-2703-F723985753EA}"/>
              </a:ext>
            </a:extLst>
          </p:cNvPr>
          <p:cNvPicPr>
            <a:picLocks noChangeAspect="1"/>
          </p:cNvPicPr>
          <p:nvPr/>
        </p:nvPicPr>
        <p:blipFill>
          <a:blip r:embed="rId3"/>
          <a:stretch>
            <a:fillRect/>
          </a:stretch>
        </p:blipFill>
        <p:spPr>
          <a:xfrm>
            <a:off x="3506724" y="3019944"/>
            <a:ext cx="2818638" cy="2818638"/>
          </a:xfrm>
          <a:prstGeom prst="rect">
            <a:avLst/>
          </a:prstGeom>
        </p:spPr>
      </p:pic>
      <p:pic>
        <p:nvPicPr>
          <p:cNvPr id="5" name="Picture 4">
            <a:extLst>
              <a:ext uri="{FF2B5EF4-FFF2-40B4-BE49-F238E27FC236}">
                <a16:creationId xmlns:a16="http://schemas.microsoft.com/office/drawing/2014/main" id="{C069BCC6-CD16-F231-28BD-A9368FAA944C}"/>
              </a:ext>
            </a:extLst>
          </p:cNvPr>
          <p:cNvPicPr>
            <a:picLocks noChangeAspect="1"/>
          </p:cNvPicPr>
          <p:nvPr/>
        </p:nvPicPr>
        <p:blipFill>
          <a:blip r:embed="rId4"/>
          <a:stretch>
            <a:fillRect/>
          </a:stretch>
        </p:blipFill>
        <p:spPr>
          <a:xfrm>
            <a:off x="688086" y="3026264"/>
            <a:ext cx="2818638" cy="2812318"/>
          </a:xfrm>
          <a:prstGeom prst="rect">
            <a:avLst/>
          </a:prstGeom>
        </p:spPr>
      </p:pic>
      <p:pic>
        <p:nvPicPr>
          <p:cNvPr id="9" name="Picture 8">
            <a:extLst>
              <a:ext uri="{FF2B5EF4-FFF2-40B4-BE49-F238E27FC236}">
                <a16:creationId xmlns:a16="http://schemas.microsoft.com/office/drawing/2014/main" id="{85DA6368-8E98-A9FF-DA2B-D003685EB9F3}"/>
              </a:ext>
            </a:extLst>
          </p:cNvPr>
          <p:cNvPicPr>
            <a:picLocks noChangeAspect="1"/>
          </p:cNvPicPr>
          <p:nvPr/>
        </p:nvPicPr>
        <p:blipFill>
          <a:blip r:embed="rId5"/>
          <a:stretch>
            <a:fillRect/>
          </a:stretch>
        </p:blipFill>
        <p:spPr>
          <a:xfrm>
            <a:off x="6325362" y="3019944"/>
            <a:ext cx="2818638" cy="2799720"/>
          </a:xfrm>
          <a:prstGeom prst="rect">
            <a:avLst/>
          </a:prstGeom>
        </p:spPr>
      </p:pic>
      <p:sp>
        <p:nvSpPr>
          <p:cNvPr id="10" name="TextBox 9">
            <a:extLst>
              <a:ext uri="{FF2B5EF4-FFF2-40B4-BE49-F238E27FC236}">
                <a16:creationId xmlns:a16="http://schemas.microsoft.com/office/drawing/2014/main" id="{1D525E90-05D5-70B6-769E-2102A6033E49}"/>
              </a:ext>
            </a:extLst>
          </p:cNvPr>
          <p:cNvSpPr txBox="1"/>
          <p:nvPr/>
        </p:nvSpPr>
        <p:spPr>
          <a:xfrm>
            <a:off x="601466" y="2456656"/>
            <a:ext cx="8542534" cy="371326"/>
          </a:xfrm>
          <a:prstGeom prst="rect">
            <a:avLst/>
          </a:prstGeom>
          <a:noFill/>
        </p:spPr>
        <p:txBody>
          <a:bodyPr wrap="square" rtlCol="0">
            <a:spAutoFit/>
          </a:bodyPr>
          <a:lstStyle/>
          <a:p>
            <a:r>
              <a:rPr lang="en-US" dirty="0"/>
              <a:t>Initial State				Middle State				  Final State</a:t>
            </a:r>
          </a:p>
        </p:txBody>
      </p:sp>
    </p:spTree>
    <p:extLst>
      <p:ext uri="{BB962C8B-B14F-4D97-AF65-F5344CB8AC3E}">
        <p14:creationId xmlns:p14="http://schemas.microsoft.com/office/powerpoint/2010/main" val="2784987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DD510-B73F-DEAA-B1B1-2DC1C51463E1}"/>
              </a:ext>
            </a:extLst>
          </p:cNvPr>
          <p:cNvSpPr>
            <a:spLocks noGrp="1"/>
          </p:cNvSpPr>
          <p:nvPr>
            <p:ph type="title"/>
          </p:nvPr>
        </p:nvSpPr>
        <p:spPr>
          <a:xfrm>
            <a:off x="473202" y="627793"/>
            <a:ext cx="2571750" cy="1719072"/>
          </a:xfrm>
        </p:spPr>
        <p:txBody>
          <a:bodyPr vert="horz" lIns="91440" tIns="45720" rIns="91440" bIns="45720" rtlCol="0" anchor="b">
            <a:normAutofit/>
          </a:bodyPr>
          <a:lstStyle/>
          <a:p>
            <a:pPr algn="l" defTabSz="914400">
              <a:lnSpc>
                <a:spcPct val="90000"/>
              </a:lnSpc>
            </a:pPr>
            <a:r>
              <a:rPr lang="en-US" sz="3600" kern="1200" dirty="0">
                <a:solidFill>
                  <a:schemeClr val="tx1"/>
                </a:solidFill>
                <a:latin typeface="+mj-lt"/>
                <a:ea typeface="+mj-ea"/>
                <a:cs typeface="+mj-cs"/>
              </a:rPr>
              <a:t>Heat Transfer Movie</a:t>
            </a:r>
          </a:p>
        </p:txBody>
      </p:sp>
      <p:sp>
        <p:nvSpPr>
          <p:cNvPr id="5" name="TextBox 4">
            <a:extLst>
              <a:ext uri="{FF2B5EF4-FFF2-40B4-BE49-F238E27FC236}">
                <a16:creationId xmlns:a16="http://schemas.microsoft.com/office/drawing/2014/main" id="{D61CE248-E0C0-E8AE-3D82-C2A804B70955}"/>
              </a:ext>
            </a:extLst>
          </p:cNvPr>
          <p:cNvSpPr txBox="1"/>
          <p:nvPr/>
        </p:nvSpPr>
        <p:spPr>
          <a:xfrm>
            <a:off x="473202" y="2819495"/>
            <a:ext cx="2571750" cy="3410712"/>
          </a:xfrm>
          <a:prstGeom prst="rect">
            <a:avLst/>
          </a:prstGeom>
        </p:spPr>
        <p:txBody>
          <a:bodyPr vert="horz" lIns="91440" tIns="45720" rIns="91440" bIns="45720" rtlCol="0" anchor="t">
            <a:normAutofit/>
          </a:bodyPr>
          <a:lstStyle/>
          <a:p>
            <a:pPr indent="-228600" defTabSz="914400">
              <a:lnSpc>
                <a:spcPct val="90000"/>
              </a:lnSpc>
              <a:spcAft>
                <a:spcPts val="600"/>
              </a:spcAft>
              <a:buFont typeface="Arial" panose="020B0604020202020204" pitchFamily="34" charset="0"/>
              <a:buChar char="•"/>
            </a:pPr>
            <a:r>
              <a:rPr lang="en-US" sz="1900" dirty="0"/>
              <a:t>100 x 100 Matrix</a:t>
            </a:r>
          </a:p>
          <a:p>
            <a:pPr indent="-228600" defTabSz="914400">
              <a:lnSpc>
                <a:spcPct val="90000"/>
              </a:lnSpc>
              <a:spcAft>
                <a:spcPts val="600"/>
              </a:spcAft>
              <a:buFont typeface="Arial" panose="020B0604020202020204" pitchFamily="34" charset="0"/>
              <a:buChar char="•"/>
            </a:pPr>
            <a:endParaRPr lang="en-US" sz="1900" dirty="0"/>
          </a:p>
          <a:p>
            <a:pPr indent="-228600" defTabSz="914400">
              <a:lnSpc>
                <a:spcPct val="90000"/>
              </a:lnSpc>
              <a:spcAft>
                <a:spcPts val="600"/>
              </a:spcAft>
              <a:buFont typeface="Arial" panose="020B0604020202020204" pitchFamily="34" charset="0"/>
              <a:buChar char="•"/>
            </a:pPr>
            <a:r>
              <a:rPr lang="en-US" sz="1900" dirty="0"/>
              <a:t>5000 Iterations</a:t>
            </a:r>
          </a:p>
        </p:txBody>
      </p:sp>
      <p:pic>
        <p:nvPicPr>
          <p:cNvPr id="3" name="movie.mp4">
            <a:hlinkClick r:id="" action="ppaction://media"/>
            <a:extLst>
              <a:ext uri="{FF2B5EF4-FFF2-40B4-BE49-F238E27FC236}">
                <a16:creationId xmlns:a16="http://schemas.microsoft.com/office/drawing/2014/main" id="{F3A97667-F6DD-5A74-A523-579AAD098CC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931160" y="1487329"/>
            <a:ext cx="5177790" cy="3883341"/>
          </a:xfrm>
          <a:prstGeom prst="rect">
            <a:avLst/>
          </a:prstGeom>
        </p:spPr>
      </p:pic>
    </p:spTree>
    <p:extLst>
      <p:ext uri="{BB962C8B-B14F-4D97-AF65-F5344CB8AC3E}">
        <p14:creationId xmlns:p14="http://schemas.microsoft.com/office/powerpoint/2010/main" val="475135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3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BAE0F-F1A3-487D-334D-4A6C572527C0}"/>
              </a:ext>
            </a:extLst>
          </p:cNvPr>
          <p:cNvSpPr>
            <a:spLocks noGrp="1"/>
          </p:cNvSpPr>
          <p:nvPr>
            <p:ph type="title"/>
          </p:nvPr>
        </p:nvSpPr>
        <p:spPr>
          <a:xfrm>
            <a:off x="1143002" y="1999615"/>
            <a:ext cx="6858000" cy="2764028"/>
          </a:xfrm>
        </p:spPr>
        <p:txBody>
          <a:bodyPr vert="horz" lIns="91440" tIns="45720" rIns="91440" bIns="45720" rtlCol="0" anchor="ctr">
            <a:normAutofit/>
          </a:bodyPr>
          <a:lstStyle/>
          <a:p>
            <a:pPr defTabSz="914400">
              <a:lnSpc>
                <a:spcPct val="90000"/>
              </a:lnSpc>
            </a:pPr>
            <a:r>
              <a:rPr lang="en-US" sz="6300" kern="1200">
                <a:solidFill>
                  <a:schemeClr val="tx1"/>
                </a:solidFill>
                <a:latin typeface="+mj-lt"/>
                <a:ea typeface="+mj-ea"/>
                <a:cs typeface="+mj-cs"/>
              </a:rPr>
              <a:t>MPI, OpenMP, and Pthread Analysis</a:t>
            </a:r>
          </a:p>
        </p:txBody>
      </p:sp>
    </p:spTree>
    <p:extLst>
      <p:ext uri="{BB962C8B-B14F-4D97-AF65-F5344CB8AC3E}">
        <p14:creationId xmlns:p14="http://schemas.microsoft.com/office/powerpoint/2010/main" val="640549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oup of graphs with different colored lines&#10;&#10;Description automatically generated">
            <a:extLst>
              <a:ext uri="{FF2B5EF4-FFF2-40B4-BE49-F238E27FC236}">
                <a16:creationId xmlns:a16="http://schemas.microsoft.com/office/drawing/2014/main" id="{8F6C3D52-7F5C-AB67-1885-630DF5032E12}"/>
              </a:ext>
            </a:extLst>
          </p:cNvPr>
          <p:cNvPicPr>
            <a:picLocks noChangeAspect="1"/>
          </p:cNvPicPr>
          <p:nvPr/>
        </p:nvPicPr>
        <p:blipFill>
          <a:blip r:embed="rId3"/>
          <a:stretch>
            <a:fillRect/>
          </a:stretch>
        </p:blipFill>
        <p:spPr>
          <a:xfrm>
            <a:off x="0" y="404069"/>
            <a:ext cx="9144000" cy="6049862"/>
          </a:xfrm>
          <a:prstGeom prst="rect">
            <a:avLst/>
          </a:prstGeom>
        </p:spPr>
      </p:pic>
    </p:spTree>
    <p:extLst>
      <p:ext uri="{BB962C8B-B14F-4D97-AF65-F5344CB8AC3E}">
        <p14:creationId xmlns:p14="http://schemas.microsoft.com/office/powerpoint/2010/main" val="32371429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Content Placeholder 8" descr="A graph of different colored lines&#10;&#10;Description automatically generated">
            <a:extLst>
              <a:ext uri="{FF2B5EF4-FFF2-40B4-BE49-F238E27FC236}">
                <a16:creationId xmlns:a16="http://schemas.microsoft.com/office/drawing/2014/main" id="{62611B22-B52D-6C8A-01BC-EE49408144B4}"/>
              </a:ext>
            </a:extLst>
          </p:cNvPr>
          <p:cNvPicPr>
            <a:picLocks noGrp="1" noChangeAspect="1"/>
          </p:cNvPicPr>
          <p:nvPr>
            <p:ph idx="1"/>
          </p:nvPr>
        </p:nvPicPr>
        <p:blipFill>
          <a:blip r:embed="rId3"/>
          <a:stretch>
            <a:fillRect/>
          </a:stretch>
        </p:blipFill>
        <p:spPr>
          <a:xfrm>
            <a:off x="0" y="404068"/>
            <a:ext cx="9144000" cy="6049863"/>
          </a:xfrm>
        </p:spPr>
      </p:pic>
    </p:spTree>
    <p:extLst>
      <p:ext uri="{BB962C8B-B14F-4D97-AF65-F5344CB8AC3E}">
        <p14:creationId xmlns:p14="http://schemas.microsoft.com/office/powerpoint/2010/main" val="1234799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collage of different colored bars&#10;&#10;Description automatically generated">
            <a:extLst>
              <a:ext uri="{FF2B5EF4-FFF2-40B4-BE49-F238E27FC236}">
                <a16:creationId xmlns:a16="http://schemas.microsoft.com/office/drawing/2014/main" id="{52E8163F-4226-AFB3-48F9-6127D0C7E14C}"/>
              </a:ext>
            </a:extLst>
          </p:cNvPr>
          <p:cNvPicPr>
            <a:picLocks noChangeAspect="1"/>
          </p:cNvPicPr>
          <p:nvPr/>
        </p:nvPicPr>
        <p:blipFill>
          <a:blip r:embed="rId3"/>
          <a:stretch>
            <a:fillRect/>
          </a:stretch>
        </p:blipFill>
        <p:spPr>
          <a:xfrm>
            <a:off x="0" y="1015752"/>
            <a:ext cx="9144000" cy="4826495"/>
          </a:xfrm>
          <a:prstGeom prst="rect">
            <a:avLst/>
          </a:prstGeom>
        </p:spPr>
      </p:pic>
    </p:spTree>
    <p:extLst>
      <p:ext uri="{BB962C8B-B14F-4D97-AF65-F5344CB8AC3E}">
        <p14:creationId xmlns:p14="http://schemas.microsoft.com/office/powerpoint/2010/main" val="3780379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graph of different colored lines&#10;&#10;Description automatically generated with medium confidence">
            <a:extLst>
              <a:ext uri="{FF2B5EF4-FFF2-40B4-BE49-F238E27FC236}">
                <a16:creationId xmlns:a16="http://schemas.microsoft.com/office/drawing/2014/main" id="{FAB2036B-C9F7-F71F-FF74-007F494158EC}"/>
              </a:ext>
            </a:extLst>
          </p:cNvPr>
          <p:cNvPicPr>
            <a:picLocks noChangeAspect="1"/>
          </p:cNvPicPr>
          <p:nvPr/>
        </p:nvPicPr>
        <p:blipFill>
          <a:blip r:embed="rId3"/>
          <a:stretch>
            <a:fillRect/>
          </a:stretch>
        </p:blipFill>
        <p:spPr>
          <a:xfrm>
            <a:off x="0" y="1520726"/>
            <a:ext cx="9144000" cy="3759398"/>
          </a:xfrm>
          <a:prstGeom prst="rect">
            <a:avLst/>
          </a:prstGeom>
        </p:spPr>
      </p:pic>
      <p:sp>
        <p:nvSpPr>
          <p:cNvPr id="6" name="Rectangle 5">
            <a:extLst>
              <a:ext uri="{FF2B5EF4-FFF2-40B4-BE49-F238E27FC236}">
                <a16:creationId xmlns:a16="http://schemas.microsoft.com/office/drawing/2014/main" id="{A7E87677-4833-2847-8E11-14E1EA063188}"/>
              </a:ext>
            </a:extLst>
          </p:cNvPr>
          <p:cNvSpPr/>
          <p:nvPr/>
        </p:nvSpPr>
        <p:spPr>
          <a:xfrm>
            <a:off x="2930487" y="3227942"/>
            <a:ext cx="132202" cy="2080757"/>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3619574-356E-28EF-8C22-6FECD860E38C}"/>
              </a:ext>
            </a:extLst>
          </p:cNvPr>
          <p:cNvSpPr/>
          <p:nvPr/>
        </p:nvSpPr>
        <p:spPr>
          <a:xfrm>
            <a:off x="5993176" y="3400425"/>
            <a:ext cx="132202" cy="2080757"/>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57DF5BE-6DFE-39FB-2023-61EFBADA222C}"/>
              </a:ext>
            </a:extLst>
          </p:cNvPr>
          <p:cNvSpPr/>
          <p:nvPr/>
        </p:nvSpPr>
        <p:spPr>
          <a:xfrm>
            <a:off x="9011798" y="3314183"/>
            <a:ext cx="132202" cy="2080757"/>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8839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56321-4490-58D6-7BB4-47F8ECEFDB0D}"/>
              </a:ext>
            </a:extLst>
          </p:cNvPr>
          <p:cNvSpPr>
            <a:spLocks noGrp="1"/>
          </p:cNvSpPr>
          <p:nvPr>
            <p:ph type="title"/>
          </p:nvPr>
        </p:nvSpPr>
        <p:spPr>
          <a:xfrm>
            <a:off x="1143002" y="1999615"/>
            <a:ext cx="6858000" cy="2764028"/>
          </a:xfrm>
        </p:spPr>
        <p:txBody>
          <a:bodyPr vert="horz" lIns="91440" tIns="45720" rIns="91440" bIns="45720" rtlCol="0" anchor="ctr">
            <a:normAutofit/>
          </a:bodyPr>
          <a:lstStyle/>
          <a:p>
            <a:pPr defTabSz="914400">
              <a:lnSpc>
                <a:spcPct val="90000"/>
              </a:lnSpc>
            </a:pPr>
            <a:r>
              <a:rPr lang="en-US" sz="6300" kern="1200" dirty="0">
                <a:solidFill>
                  <a:schemeClr val="tx1"/>
                </a:solidFill>
                <a:latin typeface="+mj-lt"/>
                <a:ea typeface="+mj-ea"/>
                <a:cs typeface="+mj-cs"/>
              </a:rPr>
              <a:t>MPI + OpenMP Hybrid Analysis</a:t>
            </a:r>
          </a:p>
        </p:txBody>
      </p:sp>
    </p:spTree>
    <p:extLst>
      <p:ext uri="{BB962C8B-B14F-4D97-AF65-F5344CB8AC3E}">
        <p14:creationId xmlns:p14="http://schemas.microsoft.com/office/powerpoint/2010/main" val="7629647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descr="A graph of different colored lines&#10;&#10;Description automatically generated">
            <a:extLst>
              <a:ext uri="{FF2B5EF4-FFF2-40B4-BE49-F238E27FC236}">
                <a16:creationId xmlns:a16="http://schemas.microsoft.com/office/drawing/2014/main" id="{6DB804C0-B6CB-5379-E4A9-5B85D27C20C8}"/>
              </a:ext>
            </a:extLst>
          </p:cNvPr>
          <p:cNvPicPr>
            <a:picLocks noChangeAspect="1"/>
          </p:cNvPicPr>
          <p:nvPr/>
        </p:nvPicPr>
        <p:blipFill>
          <a:blip r:embed="rId3"/>
          <a:stretch>
            <a:fillRect/>
          </a:stretch>
        </p:blipFill>
        <p:spPr>
          <a:xfrm>
            <a:off x="0" y="375282"/>
            <a:ext cx="9144000" cy="6107436"/>
          </a:xfrm>
          <a:prstGeom prst="rect">
            <a:avLst/>
          </a:prstGeom>
        </p:spPr>
      </p:pic>
    </p:spTree>
    <p:extLst>
      <p:ext uri="{BB962C8B-B14F-4D97-AF65-F5344CB8AC3E}">
        <p14:creationId xmlns:p14="http://schemas.microsoft.com/office/powerpoint/2010/main" val="1394482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Project Background</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Stencil computations are a fundamental algorithm class in scientific computing, used for applications like image processing and numerical simulations.</a:t>
            </a:r>
          </a:p>
          <a:p>
            <a:r>
              <a:rPr lang="en-US" sz="2400" dirty="0"/>
              <a:t>The study focuses on a 9-point stencil, which computes values based on neighboring elements in a 2D grid. We compare parallelization strategies to optimize performance.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descr="A group of graphs with different colored lines&#10;&#10;Description automatically generated">
            <a:extLst>
              <a:ext uri="{FF2B5EF4-FFF2-40B4-BE49-F238E27FC236}">
                <a16:creationId xmlns:a16="http://schemas.microsoft.com/office/drawing/2014/main" id="{6A6848D7-3D9C-E34C-5BB8-C100F56AAB02}"/>
              </a:ext>
            </a:extLst>
          </p:cNvPr>
          <p:cNvPicPr>
            <a:picLocks noChangeAspect="1"/>
          </p:cNvPicPr>
          <p:nvPr/>
        </p:nvPicPr>
        <p:blipFill>
          <a:blip r:embed="rId3"/>
          <a:stretch>
            <a:fillRect/>
          </a:stretch>
        </p:blipFill>
        <p:spPr>
          <a:xfrm>
            <a:off x="0" y="301752"/>
            <a:ext cx="9144000" cy="6254495"/>
          </a:xfrm>
          <a:prstGeom prst="rect">
            <a:avLst/>
          </a:prstGeom>
        </p:spPr>
      </p:pic>
    </p:spTree>
    <p:extLst>
      <p:ext uri="{BB962C8B-B14F-4D97-AF65-F5344CB8AC3E}">
        <p14:creationId xmlns:p14="http://schemas.microsoft.com/office/powerpoint/2010/main" val="6626953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aph of efficiency and threads&#10;&#10;Description automatically generated with medium confidence">
            <a:extLst>
              <a:ext uri="{FF2B5EF4-FFF2-40B4-BE49-F238E27FC236}">
                <a16:creationId xmlns:a16="http://schemas.microsoft.com/office/drawing/2014/main" id="{69850F62-A47C-9878-5E54-80AB65561AA4}"/>
              </a:ext>
            </a:extLst>
          </p:cNvPr>
          <p:cNvPicPr>
            <a:picLocks noChangeAspect="1"/>
          </p:cNvPicPr>
          <p:nvPr/>
        </p:nvPicPr>
        <p:blipFill>
          <a:blip r:embed="rId3"/>
          <a:stretch>
            <a:fillRect/>
          </a:stretch>
        </p:blipFill>
        <p:spPr>
          <a:xfrm>
            <a:off x="0" y="370936"/>
            <a:ext cx="9144000" cy="6116127"/>
          </a:xfrm>
          <a:prstGeom prst="rect">
            <a:avLst/>
          </a:prstGeom>
        </p:spPr>
      </p:pic>
    </p:spTree>
    <p:extLst>
      <p:ext uri="{BB962C8B-B14F-4D97-AF65-F5344CB8AC3E}">
        <p14:creationId xmlns:p14="http://schemas.microsoft.com/office/powerpoint/2010/main" val="20471606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descr="A graph of different colored lines&#10;&#10;Description automatically generated">
            <a:extLst>
              <a:ext uri="{FF2B5EF4-FFF2-40B4-BE49-F238E27FC236}">
                <a16:creationId xmlns:a16="http://schemas.microsoft.com/office/drawing/2014/main" id="{DD9FC15A-B3BB-A695-5D4F-646190F9EA42}"/>
              </a:ext>
            </a:extLst>
          </p:cNvPr>
          <p:cNvPicPr>
            <a:picLocks noGrp="1" noChangeAspect="1"/>
          </p:cNvPicPr>
          <p:nvPr>
            <p:ph idx="1"/>
          </p:nvPr>
        </p:nvPicPr>
        <p:blipFill>
          <a:blip r:embed="rId3"/>
          <a:stretch>
            <a:fillRect/>
          </a:stretch>
        </p:blipFill>
        <p:spPr>
          <a:xfrm>
            <a:off x="0" y="381000"/>
            <a:ext cx="9144000" cy="6096000"/>
          </a:xfrm>
        </p:spPr>
      </p:pic>
    </p:spTree>
    <p:extLst>
      <p:ext uri="{BB962C8B-B14F-4D97-AF65-F5344CB8AC3E}">
        <p14:creationId xmlns:p14="http://schemas.microsoft.com/office/powerpoint/2010/main" val="34307995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oup of graphs with different colored bars&#10;&#10;Description automatically generated">
            <a:extLst>
              <a:ext uri="{FF2B5EF4-FFF2-40B4-BE49-F238E27FC236}">
                <a16:creationId xmlns:a16="http://schemas.microsoft.com/office/drawing/2014/main" id="{F4CD35B3-3834-7A45-E10E-5A81B58A398E}"/>
              </a:ext>
            </a:extLst>
          </p:cNvPr>
          <p:cNvPicPr>
            <a:picLocks noChangeAspect="1"/>
          </p:cNvPicPr>
          <p:nvPr/>
        </p:nvPicPr>
        <p:blipFill>
          <a:blip r:embed="rId3"/>
          <a:stretch>
            <a:fillRect/>
          </a:stretch>
        </p:blipFill>
        <p:spPr>
          <a:xfrm>
            <a:off x="0" y="1020217"/>
            <a:ext cx="9144000" cy="4817566"/>
          </a:xfrm>
          <a:prstGeom prst="rect">
            <a:avLst/>
          </a:prstGeom>
        </p:spPr>
      </p:pic>
    </p:spTree>
    <p:extLst>
      <p:ext uri="{BB962C8B-B14F-4D97-AF65-F5344CB8AC3E}">
        <p14:creationId xmlns:p14="http://schemas.microsoft.com/office/powerpoint/2010/main" val="15539751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A graph of different colored lines&#10;&#10;Description automatically generated">
            <a:extLst>
              <a:ext uri="{FF2B5EF4-FFF2-40B4-BE49-F238E27FC236}">
                <a16:creationId xmlns:a16="http://schemas.microsoft.com/office/drawing/2014/main" id="{D72AD08C-991A-A33C-EB44-04C690121713}"/>
              </a:ext>
            </a:extLst>
          </p:cNvPr>
          <p:cNvPicPr>
            <a:picLocks noChangeAspect="1"/>
          </p:cNvPicPr>
          <p:nvPr/>
        </p:nvPicPr>
        <p:blipFill>
          <a:blip r:embed="rId3"/>
          <a:stretch>
            <a:fillRect/>
          </a:stretch>
        </p:blipFill>
        <p:spPr>
          <a:xfrm>
            <a:off x="0" y="122846"/>
            <a:ext cx="9144000" cy="6612307"/>
          </a:xfrm>
          <a:prstGeom prst="rect">
            <a:avLst/>
          </a:prstGeom>
        </p:spPr>
      </p:pic>
    </p:spTree>
    <p:extLst>
      <p:ext uri="{BB962C8B-B14F-4D97-AF65-F5344CB8AC3E}">
        <p14:creationId xmlns:p14="http://schemas.microsoft.com/office/powerpoint/2010/main" val="666166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graph of different colored lines&#10;&#10;Description automatically generated">
            <a:extLst>
              <a:ext uri="{FF2B5EF4-FFF2-40B4-BE49-F238E27FC236}">
                <a16:creationId xmlns:a16="http://schemas.microsoft.com/office/drawing/2014/main" id="{9A202990-2DC8-1652-AA44-06451F361FFB}"/>
              </a:ext>
            </a:extLst>
          </p:cNvPr>
          <p:cNvPicPr>
            <a:picLocks noChangeAspect="1"/>
          </p:cNvPicPr>
          <p:nvPr/>
        </p:nvPicPr>
        <p:blipFill>
          <a:blip r:embed="rId3"/>
          <a:stretch>
            <a:fillRect/>
          </a:stretch>
        </p:blipFill>
        <p:spPr>
          <a:xfrm>
            <a:off x="0" y="381000"/>
            <a:ext cx="9144000" cy="6096000"/>
          </a:xfrm>
          <a:prstGeom prst="rect">
            <a:avLst/>
          </a:prstGeom>
        </p:spPr>
      </p:pic>
    </p:spTree>
    <p:extLst>
      <p:ext uri="{BB962C8B-B14F-4D97-AF65-F5344CB8AC3E}">
        <p14:creationId xmlns:p14="http://schemas.microsoft.com/office/powerpoint/2010/main" val="2979820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Results and Analysis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Performance comparisons revealed distinct patterns:</a:t>
            </a:r>
          </a:p>
          <a:p>
            <a:pPr lvl="1"/>
            <a:r>
              <a:rPr lang="en-US" sz="2400" dirty="0"/>
              <a:t>OpenMP and </a:t>
            </a:r>
            <a:r>
              <a:rPr lang="en-US" sz="2400" dirty="0" err="1"/>
              <a:t>Pthreads</a:t>
            </a:r>
            <a:r>
              <a:rPr lang="en-US" sz="2400" dirty="0"/>
              <a:t> showed similar scaling for single-node systems.</a:t>
            </a:r>
          </a:p>
          <a:p>
            <a:pPr lvl="1"/>
            <a:r>
              <a:rPr lang="en-US" sz="2400" dirty="0"/>
              <a:t>MPI achieved strong scaling across nodes but had communication overhead.</a:t>
            </a:r>
          </a:p>
          <a:p>
            <a:pPr lvl="1"/>
            <a:r>
              <a:rPr lang="en-US" sz="2400" dirty="0"/>
              <a:t>Hybrid </a:t>
            </a:r>
            <a:r>
              <a:rPr lang="en-US" sz="2400" dirty="0" err="1"/>
              <a:t>MPI+OpenMP</a:t>
            </a:r>
            <a:r>
              <a:rPr lang="en-US" sz="2400" dirty="0"/>
              <a:t> offered the best balance for large problem sizes.</a:t>
            </a:r>
          </a:p>
          <a:p>
            <a:pPr lvl="1"/>
            <a:r>
              <a:rPr lang="en-US" sz="2400" dirty="0"/>
              <a:t>Graphs illustrate speedup, efficiency, and resource utilization trends.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Conclusions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Key Findings:</a:t>
            </a:r>
          </a:p>
          <a:p>
            <a:pPr lvl="1"/>
            <a:r>
              <a:rPr lang="en-US" sz="2400" dirty="0"/>
              <a:t>Parallelization significantly improves performance for large matrices.</a:t>
            </a:r>
          </a:p>
          <a:p>
            <a:pPr lvl="1"/>
            <a:r>
              <a:rPr lang="en-US" sz="2400" dirty="0"/>
              <a:t>Hybrid </a:t>
            </a:r>
            <a:r>
              <a:rPr lang="en-US" sz="2400" dirty="0" err="1"/>
              <a:t>MPI+OpenMP</a:t>
            </a:r>
            <a:r>
              <a:rPr lang="en-US" sz="2400" dirty="0"/>
              <a:t> balances computational and communication overhead.</a:t>
            </a:r>
          </a:p>
          <a:p>
            <a:pPr lvl="1"/>
            <a:r>
              <a:rPr lang="en-US" sz="2400" dirty="0"/>
              <a:t>Resource management and optimization are critical for scalability.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Methods Overview</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The project implemented and analyzed the 9-point stencil using:</a:t>
            </a:r>
          </a:p>
          <a:p>
            <a:pPr lvl="1"/>
            <a:r>
              <a:rPr lang="en-US" sz="2400" dirty="0"/>
              <a:t>Serial Baseline Implementation</a:t>
            </a:r>
          </a:p>
          <a:p>
            <a:pPr lvl="1"/>
            <a:r>
              <a:rPr lang="en-US" sz="2400" dirty="0"/>
              <a:t>POSIX Threads (</a:t>
            </a:r>
            <a:r>
              <a:rPr lang="en-US" sz="2400" dirty="0" err="1"/>
              <a:t>Pthreads</a:t>
            </a:r>
            <a:r>
              <a:rPr lang="en-US" sz="2400" dirty="0"/>
              <a:t>)</a:t>
            </a:r>
          </a:p>
          <a:p>
            <a:pPr lvl="1"/>
            <a:r>
              <a:rPr lang="en-US" sz="2400" dirty="0"/>
              <a:t>OpenMP (Shared Memory)</a:t>
            </a:r>
          </a:p>
          <a:p>
            <a:pPr lvl="1"/>
            <a:r>
              <a:rPr lang="en-US" sz="2400" dirty="0"/>
              <a:t>MPI (Distributed Memory)</a:t>
            </a:r>
          </a:p>
          <a:p>
            <a:pPr lvl="1"/>
            <a:r>
              <a:rPr lang="en-US" sz="2400" dirty="0"/>
              <a:t>Hybrid </a:t>
            </a:r>
            <a:r>
              <a:rPr lang="en-US" sz="2400" dirty="0" err="1"/>
              <a:t>MPI+OpenMP</a:t>
            </a:r>
            <a:endParaRPr lang="en-US" sz="2400" dirty="0"/>
          </a:p>
          <a:p>
            <a:pPr marL="400050"/>
            <a:r>
              <a:rPr lang="en-US" sz="2400" dirty="0"/>
              <a:t>Each method offers unique trade-offs in performance, complexity, and scalability.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Experimental Setup</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Experiments were conducted on the Expanse supercomputer with:</a:t>
            </a:r>
          </a:p>
          <a:p>
            <a:pPr lvl="1"/>
            <a:r>
              <a:rPr lang="en-US" sz="2400" dirty="0"/>
              <a:t>Hardware: AMD EPYC 7742, 256 GB DDR4, HDR-100 InfiniBand</a:t>
            </a:r>
          </a:p>
          <a:p>
            <a:pPr lvl="1"/>
            <a:r>
              <a:rPr lang="en-US" sz="2400" dirty="0"/>
              <a:t>Matrix Sizes: 5000x5000 to 40000x40000 elements</a:t>
            </a:r>
          </a:p>
          <a:p>
            <a:pPr lvl="1"/>
            <a:r>
              <a:rPr lang="en-US" sz="2400" dirty="0"/>
              <a:t>Performance Metrics: Execution time, speedup, efficiency, and overhead</a:t>
            </a:r>
          </a:p>
          <a:p>
            <a:pPr lvl="1"/>
            <a:r>
              <a:rPr lang="en-US" sz="2400" dirty="0"/>
              <a:t>Data was collected using high-precision timing methods and analyzed for different configurations.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Performance Metrics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Key metrics analyzed in the study include:</a:t>
            </a:r>
          </a:p>
          <a:p>
            <a:pPr lvl="1"/>
            <a:r>
              <a:rPr lang="en-US" sz="2400" dirty="0"/>
              <a:t>Speedup: Ratio of serial to parallel execution time.</a:t>
            </a:r>
          </a:p>
          <a:p>
            <a:pPr lvl="1"/>
            <a:r>
              <a:rPr lang="en-US" sz="2400" dirty="0"/>
              <a:t>Efficiency: Speedup normalized by the number of threads/processes.</a:t>
            </a:r>
          </a:p>
          <a:p>
            <a:pPr lvl="1"/>
            <a:r>
              <a:rPr lang="en-US" sz="2400" dirty="0"/>
              <a:t>Overhead: Time spent in communication, synchronization, or management.</a:t>
            </a:r>
          </a:p>
          <a:p>
            <a:pPr lvl="1"/>
            <a:r>
              <a:rPr lang="en-US" sz="2400" dirty="0"/>
              <a:t>Resource Utilization: CPU, memory bandwidth, and network efficiency.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Implementation Details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Each approach followed a common stencil computation algorithm, with differences in parallelization strategy:</a:t>
            </a:r>
          </a:p>
          <a:p>
            <a:pPr lvl="1"/>
            <a:r>
              <a:rPr lang="en-US" sz="2400" dirty="0"/>
              <a:t>POSIX Threads: Manual thread management and synchronization.</a:t>
            </a:r>
          </a:p>
          <a:p>
            <a:pPr lvl="1"/>
            <a:r>
              <a:rPr lang="en-US" sz="2400" dirty="0"/>
              <a:t>OpenMP: Simplified directives for shared memory parallelism.</a:t>
            </a:r>
          </a:p>
          <a:p>
            <a:pPr lvl="1"/>
            <a:r>
              <a:rPr lang="en-US" sz="2400" dirty="0"/>
              <a:t>MPI: Distributed memory with halo exchanges.</a:t>
            </a:r>
          </a:p>
          <a:p>
            <a:pPr lvl="1"/>
            <a:r>
              <a:rPr lang="en-US" sz="2400" dirty="0"/>
              <a:t>Hybrid </a:t>
            </a:r>
            <a:r>
              <a:rPr lang="en-US" sz="2400" dirty="0" err="1"/>
              <a:t>MPI+OpenMP</a:t>
            </a:r>
            <a:r>
              <a:rPr lang="en-US" sz="2400" dirty="0"/>
              <a:t>: Combines inter-node and intra-node parallelism.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7100" y="341427"/>
            <a:ext cx="8001000" cy="1485900"/>
          </a:xfrm>
        </p:spPr>
        <p:txBody>
          <a:bodyPr/>
          <a:lstStyle/>
          <a:p>
            <a:r>
              <a:rPr lang="en-US" dirty="0"/>
              <a:t>POSIX Threads Implementation</a:t>
            </a:r>
          </a:p>
        </p:txBody>
      </p:sp>
      <p:sp>
        <p:nvSpPr>
          <p:cNvPr id="3" name="Content Placeholder 2"/>
          <p:cNvSpPr>
            <a:spLocks noGrp="1"/>
          </p:cNvSpPr>
          <p:nvPr>
            <p:ph idx="1"/>
          </p:nvPr>
        </p:nvSpPr>
        <p:spPr>
          <a:xfrm>
            <a:off x="457200" y="1247660"/>
            <a:ext cx="8229600" cy="4525963"/>
          </a:xfrm>
        </p:spPr>
        <p:txBody>
          <a:bodyPr>
            <a:normAutofit/>
          </a:bodyPr>
          <a:lstStyle/>
          <a:p>
            <a:r>
              <a:rPr lang="en-US" sz="2400" dirty="0"/>
              <a:t>This implementation uses POSIX threads to divide the workload across multiple threads, with explicit synchronization and memory management.</a:t>
            </a:r>
          </a:p>
        </p:txBody>
      </p:sp>
      <p:sp>
        <p:nvSpPr>
          <p:cNvPr id="4" name="TextBox 3"/>
          <p:cNvSpPr txBox="1"/>
          <p:nvPr/>
        </p:nvSpPr>
        <p:spPr>
          <a:xfrm>
            <a:off x="735835" y="2425700"/>
            <a:ext cx="7672330" cy="3785652"/>
          </a:xfrm>
          <a:prstGeom prst="rect">
            <a:avLst/>
          </a:prstGeom>
          <a:noFill/>
        </p:spPr>
        <p:txBody>
          <a:bodyPr wrap="square">
            <a:spAutoFit/>
          </a:bodyPr>
          <a:lstStyle/>
          <a:p>
            <a:endParaRPr lang="en-US" sz="1600" dirty="0"/>
          </a:p>
          <a:p>
            <a:r>
              <a:rPr lang="en-US" sz="1600" dirty="0"/>
              <a:t>void* </a:t>
            </a:r>
            <a:r>
              <a:rPr lang="en-US" sz="1600" dirty="0" err="1"/>
              <a:t>stencil_thread_func</a:t>
            </a:r>
            <a:r>
              <a:rPr lang="en-US" sz="1600" dirty="0"/>
              <a:t>(void* </a:t>
            </a:r>
            <a:r>
              <a:rPr lang="en-US" sz="1600" dirty="0" err="1"/>
              <a:t>args</a:t>
            </a:r>
            <a:r>
              <a:rPr lang="en-US" sz="1600" dirty="0"/>
              <a:t>) {</a:t>
            </a:r>
          </a:p>
          <a:p>
            <a:r>
              <a:rPr lang="en-US" sz="1600" dirty="0"/>
              <a:t>    </a:t>
            </a:r>
            <a:r>
              <a:rPr lang="en-US" sz="1600" dirty="0" err="1"/>
              <a:t>ThreadArgs</a:t>
            </a:r>
            <a:r>
              <a:rPr lang="en-US" sz="1600" dirty="0"/>
              <a:t>* </a:t>
            </a:r>
            <a:r>
              <a:rPr lang="en-US" sz="1600" dirty="0" err="1"/>
              <a:t>threadArgs</a:t>
            </a:r>
            <a:r>
              <a:rPr lang="en-US" sz="1600" dirty="0"/>
              <a:t> = (</a:t>
            </a:r>
            <a:r>
              <a:rPr lang="en-US" sz="1600" dirty="0" err="1"/>
              <a:t>ThreadArgs</a:t>
            </a:r>
            <a:r>
              <a:rPr lang="en-US" sz="1600" dirty="0"/>
              <a:t>*)</a:t>
            </a:r>
            <a:r>
              <a:rPr lang="en-US" sz="1600" dirty="0" err="1"/>
              <a:t>args</a:t>
            </a:r>
            <a:r>
              <a:rPr lang="en-US" sz="1600" dirty="0"/>
              <a:t>;</a:t>
            </a:r>
          </a:p>
          <a:p>
            <a:r>
              <a:rPr lang="en-US" sz="1600" dirty="0"/>
              <a:t>    for (int </a:t>
            </a:r>
            <a:r>
              <a:rPr lang="en-US" sz="1600" dirty="0" err="1"/>
              <a:t>iter</a:t>
            </a:r>
            <a:r>
              <a:rPr lang="en-US" sz="1600" dirty="0"/>
              <a:t> = 0; </a:t>
            </a:r>
            <a:r>
              <a:rPr lang="en-US" sz="1600" dirty="0" err="1"/>
              <a:t>iter</a:t>
            </a:r>
            <a:r>
              <a:rPr lang="en-US" sz="1600" dirty="0"/>
              <a:t> &lt; </a:t>
            </a:r>
            <a:r>
              <a:rPr lang="en-US" sz="1600" dirty="0" err="1"/>
              <a:t>threadArgs</a:t>
            </a:r>
            <a:r>
              <a:rPr lang="en-US" sz="1600" dirty="0"/>
              <a:t>-&gt;</a:t>
            </a:r>
            <a:r>
              <a:rPr lang="en-US" sz="1600" dirty="0" err="1"/>
              <a:t>numIterations</a:t>
            </a:r>
            <a:r>
              <a:rPr lang="en-US" sz="1600" dirty="0"/>
              <a:t>; </a:t>
            </a:r>
            <a:r>
              <a:rPr lang="en-US" sz="1600" dirty="0" err="1"/>
              <a:t>iter</a:t>
            </a:r>
            <a:r>
              <a:rPr lang="en-US" sz="1600" dirty="0"/>
              <a:t>++) {</a:t>
            </a:r>
          </a:p>
          <a:p>
            <a:r>
              <a:rPr lang="en-US" sz="1600" dirty="0"/>
              <a:t>        for (int </a:t>
            </a:r>
            <a:r>
              <a:rPr lang="en-US" sz="1600" dirty="0" err="1"/>
              <a:t>i</a:t>
            </a:r>
            <a:r>
              <a:rPr lang="en-US" sz="1600" dirty="0"/>
              <a:t> = </a:t>
            </a:r>
            <a:r>
              <a:rPr lang="en-US" sz="1600" dirty="0" err="1"/>
              <a:t>actualStart</a:t>
            </a:r>
            <a:r>
              <a:rPr lang="en-US" sz="1600" dirty="0"/>
              <a:t>; </a:t>
            </a:r>
            <a:r>
              <a:rPr lang="en-US" sz="1600" dirty="0" err="1"/>
              <a:t>i</a:t>
            </a:r>
            <a:r>
              <a:rPr lang="en-US" sz="1600" dirty="0"/>
              <a:t> &lt;= </a:t>
            </a:r>
            <a:r>
              <a:rPr lang="en-US" sz="1600" dirty="0" err="1"/>
              <a:t>actualEnd</a:t>
            </a:r>
            <a:r>
              <a:rPr lang="en-US" sz="1600" dirty="0"/>
              <a:t>; </a:t>
            </a:r>
            <a:r>
              <a:rPr lang="en-US" sz="1600" dirty="0" err="1"/>
              <a:t>i</a:t>
            </a:r>
            <a:r>
              <a:rPr lang="en-US" sz="1600" dirty="0"/>
              <a:t>++) {</a:t>
            </a:r>
          </a:p>
          <a:p>
            <a:r>
              <a:rPr lang="en-US" sz="1600" dirty="0"/>
              <a:t>            for (int j = 1; j &lt; cols-1; </a:t>
            </a:r>
            <a:r>
              <a:rPr lang="en-US" sz="1600" dirty="0" err="1"/>
              <a:t>j++</a:t>
            </a:r>
            <a:r>
              <a:rPr lang="en-US" sz="1600" dirty="0"/>
              <a:t>) {</a:t>
            </a:r>
          </a:p>
          <a:p>
            <a:r>
              <a:rPr lang="en-US" sz="1600" dirty="0"/>
              <a:t>                matrix1[</a:t>
            </a:r>
            <a:r>
              <a:rPr lang="en-US" sz="1600" dirty="0" err="1"/>
              <a:t>i</a:t>
            </a:r>
            <a:r>
              <a:rPr lang="en-US" sz="1600" dirty="0"/>
              <a:t>][j] = (matrix[</a:t>
            </a:r>
            <a:r>
              <a:rPr lang="en-US" sz="1600" dirty="0" err="1"/>
              <a:t>i</a:t>
            </a:r>
            <a:r>
              <a:rPr lang="en-US" sz="1600" dirty="0"/>
              <a:t> - 1][j - 1] + ... + matrix[</a:t>
            </a:r>
            <a:r>
              <a:rPr lang="en-US" sz="1600" dirty="0" err="1"/>
              <a:t>i</a:t>
            </a:r>
            <a:r>
              <a:rPr lang="en-US" sz="1600" dirty="0"/>
              <a:t>][j]) / 9.0;</a:t>
            </a:r>
          </a:p>
          <a:p>
            <a:r>
              <a:rPr lang="en-US" sz="1600" dirty="0"/>
              <a:t>            }</a:t>
            </a:r>
          </a:p>
          <a:p>
            <a:r>
              <a:rPr lang="en-US" sz="1600" dirty="0"/>
              <a:t>        }</a:t>
            </a:r>
          </a:p>
          <a:p>
            <a:r>
              <a:rPr lang="en-US" sz="1600" dirty="0"/>
              <a:t>        </a:t>
            </a:r>
            <a:r>
              <a:rPr lang="en-US" sz="1600" dirty="0" err="1"/>
              <a:t>my_barrier_wait</a:t>
            </a:r>
            <a:r>
              <a:rPr lang="en-US" sz="1600" dirty="0"/>
              <a:t>(</a:t>
            </a:r>
            <a:r>
              <a:rPr lang="en-US" sz="1600" dirty="0" err="1"/>
              <a:t>threadArgs</a:t>
            </a:r>
            <a:r>
              <a:rPr lang="en-US" sz="1600" dirty="0"/>
              <a:t>-&gt;barrier);</a:t>
            </a:r>
          </a:p>
          <a:p>
            <a:r>
              <a:rPr lang="en-US" sz="1600" dirty="0"/>
              <a:t>        double **temp = matrix1; matrix1 = matrix; matrix = temp;</a:t>
            </a:r>
          </a:p>
          <a:p>
            <a:r>
              <a:rPr lang="en-US" sz="1600" dirty="0"/>
              <a:t>        </a:t>
            </a:r>
            <a:r>
              <a:rPr lang="en-US" sz="1600" dirty="0" err="1"/>
              <a:t>my_barrier_wait</a:t>
            </a:r>
            <a:r>
              <a:rPr lang="en-US" sz="1600" dirty="0"/>
              <a:t>(</a:t>
            </a:r>
            <a:r>
              <a:rPr lang="en-US" sz="1600" dirty="0" err="1"/>
              <a:t>threadArgs</a:t>
            </a:r>
            <a:r>
              <a:rPr lang="en-US" sz="1600" dirty="0"/>
              <a:t>-&gt;barrier);</a:t>
            </a:r>
          </a:p>
          <a:p>
            <a:r>
              <a:rPr lang="en-US" sz="1600" dirty="0"/>
              <a:t>    }</a:t>
            </a:r>
          </a:p>
          <a:p>
            <a:r>
              <a:rPr lang="en-US" sz="1600" dirty="0"/>
              <a:t>}</a:t>
            </a:r>
          </a:p>
          <a:p>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OpenMP Implementation</a:t>
            </a:r>
          </a:p>
        </p:txBody>
      </p:sp>
      <p:sp>
        <p:nvSpPr>
          <p:cNvPr id="3" name="Content Placeholder 2"/>
          <p:cNvSpPr>
            <a:spLocks noGrp="1"/>
          </p:cNvSpPr>
          <p:nvPr>
            <p:ph idx="1"/>
          </p:nvPr>
        </p:nvSpPr>
        <p:spPr>
          <a:xfrm>
            <a:off x="1028700" y="1568986"/>
            <a:ext cx="7200900" cy="3581400"/>
          </a:xfrm>
        </p:spPr>
        <p:txBody>
          <a:bodyPr/>
          <a:lstStyle/>
          <a:p>
            <a:r>
              <a:rPr dirty="0"/>
              <a:t>The OpenMP implementation simplifies thread management with compiler directives, ensuring efficient parallelization with minimal code complexity.</a:t>
            </a:r>
          </a:p>
        </p:txBody>
      </p:sp>
      <p:sp>
        <p:nvSpPr>
          <p:cNvPr id="4" name="TextBox 3"/>
          <p:cNvSpPr txBox="1"/>
          <p:nvPr/>
        </p:nvSpPr>
        <p:spPr>
          <a:xfrm>
            <a:off x="914400" y="2514600"/>
            <a:ext cx="8229600" cy="1828800"/>
          </a:xfrm>
          <a:prstGeom prst="rect">
            <a:avLst/>
          </a:prstGeom>
          <a:noFill/>
        </p:spPr>
        <p:txBody>
          <a:bodyPr wrap="none">
            <a:spAutoFit/>
          </a:bodyPr>
          <a:lstStyle/>
          <a:p>
            <a:endParaRPr dirty="0"/>
          </a:p>
          <a:p>
            <a:r>
              <a:rPr dirty="0"/>
              <a:t>#pragma </a:t>
            </a:r>
            <a:r>
              <a:rPr dirty="0" err="1"/>
              <a:t>omp</a:t>
            </a:r>
            <a:r>
              <a:rPr dirty="0"/>
              <a:t> parallel for</a:t>
            </a:r>
          </a:p>
          <a:p>
            <a:r>
              <a:rPr dirty="0"/>
              <a:t>for (int </a:t>
            </a:r>
            <a:r>
              <a:rPr dirty="0" err="1"/>
              <a:t>i</a:t>
            </a:r>
            <a:r>
              <a:rPr dirty="0"/>
              <a:t> = 1; </a:t>
            </a:r>
            <a:r>
              <a:rPr dirty="0" err="1"/>
              <a:t>i</a:t>
            </a:r>
            <a:r>
              <a:rPr dirty="0"/>
              <a:t> &lt; rows - 1; </a:t>
            </a:r>
            <a:r>
              <a:rPr dirty="0" err="1"/>
              <a:t>i</a:t>
            </a:r>
            <a:r>
              <a:rPr dirty="0"/>
              <a:t>++) {</a:t>
            </a:r>
          </a:p>
          <a:p>
            <a:r>
              <a:rPr dirty="0"/>
              <a:t>    for (int j = 1; j &lt; cols - 1; </a:t>
            </a:r>
            <a:r>
              <a:rPr dirty="0" err="1"/>
              <a:t>j++</a:t>
            </a:r>
            <a:r>
              <a:rPr dirty="0"/>
              <a:t>) {</a:t>
            </a:r>
          </a:p>
          <a:p>
            <a:r>
              <a:rPr dirty="0"/>
              <a:t>        matrix1[</a:t>
            </a:r>
            <a:r>
              <a:rPr dirty="0" err="1"/>
              <a:t>i</a:t>
            </a:r>
            <a:r>
              <a:rPr dirty="0"/>
              <a:t>][j] = (matrix[</a:t>
            </a:r>
            <a:r>
              <a:rPr dirty="0" err="1"/>
              <a:t>i</a:t>
            </a:r>
            <a:r>
              <a:rPr dirty="0"/>
              <a:t> - 1][j - 1] + ... + matrix[</a:t>
            </a:r>
            <a:r>
              <a:rPr dirty="0" err="1"/>
              <a:t>i</a:t>
            </a:r>
            <a:r>
              <a:rPr dirty="0"/>
              <a:t>][j]) / 9.0;</a:t>
            </a:r>
          </a:p>
          <a:p>
            <a:r>
              <a:rPr dirty="0"/>
              <a:t>    }</a:t>
            </a:r>
          </a:p>
          <a:p>
            <a:r>
              <a:rPr dirty="0"/>
              <a:t>}</a:t>
            </a:r>
          </a:p>
          <a:p>
            <a:r>
              <a:rPr dirty="0"/>
              <a:t>double **temp = matrix1; matrix1 = matrix; matrix = temp;</a:t>
            </a:r>
          </a:p>
          <a:p>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MPI Implementation</a:t>
            </a:r>
          </a:p>
        </p:txBody>
      </p:sp>
      <p:sp>
        <p:nvSpPr>
          <p:cNvPr id="3" name="Content Placeholder 2"/>
          <p:cNvSpPr>
            <a:spLocks noGrp="1"/>
          </p:cNvSpPr>
          <p:nvPr>
            <p:ph idx="1"/>
          </p:nvPr>
        </p:nvSpPr>
        <p:spPr>
          <a:xfrm>
            <a:off x="1028700" y="1930340"/>
            <a:ext cx="7200900" cy="3581400"/>
          </a:xfrm>
        </p:spPr>
        <p:txBody>
          <a:bodyPr/>
          <a:lstStyle/>
          <a:p>
            <a:r>
              <a:rPr dirty="0"/>
              <a:t>MPI distributes the matrix rows across processes, with halo exchanges for boundary communication, optimizing performance on distributed memory systems.</a:t>
            </a:r>
          </a:p>
        </p:txBody>
      </p:sp>
      <p:sp>
        <p:nvSpPr>
          <p:cNvPr id="4" name="TextBox 3"/>
          <p:cNvSpPr txBox="1"/>
          <p:nvPr/>
        </p:nvSpPr>
        <p:spPr>
          <a:xfrm>
            <a:off x="1028700" y="2959040"/>
            <a:ext cx="7171981" cy="2862322"/>
          </a:xfrm>
          <a:prstGeom prst="rect">
            <a:avLst/>
          </a:prstGeom>
          <a:noFill/>
        </p:spPr>
        <p:txBody>
          <a:bodyPr wrap="square">
            <a:spAutoFit/>
          </a:bodyPr>
          <a:lstStyle/>
          <a:p>
            <a:endParaRPr dirty="0"/>
          </a:p>
          <a:p>
            <a:r>
              <a:rPr dirty="0"/>
              <a:t>void stencil2DMPI(double **subs, double **subs1, </a:t>
            </a:r>
            <a:r>
              <a:rPr dirty="0" err="1"/>
              <a:t>MPI_Datatype</a:t>
            </a:r>
            <a:r>
              <a:rPr dirty="0"/>
              <a:t> </a:t>
            </a:r>
            <a:r>
              <a:rPr dirty="0" err="1"/>
              <a:t>dtype</a:t>
            </a:r>
            <a:r>
              <a:rPr dirty="0"/>
              <a:t>, int m, int n, </a:t>
            </a:r>
            <a:r>
              <a:rPr dirty="0" err="1"/>
              <a:t>MPI_Comm</a:t>
            </a:r>
            <a:r>
              <a:rPr dirty="0"/>
              <a:t> comm) {</a:t>
            </a:r>
          </a:p>
          <a:p>
            <a:r>
              <a:rPr dirty="0"/>
              <a:t>    for (int </a:t>
            </a:r>
            <a:r>
              <a:rPr dirty="0" err="1"/>
              <a:t>i</a:t>
            </a:r>
            <a:r>
              <a:rPr dirty="0"/>
              <a:t> = 1; </a:t>
            </a:r>
            <a:r>
              <a:rPr dirty="0" err="1"/>
              <a:t>i</a:t>
            </a:r>
            <a:r>
              <a:rPr dirty="0"/>
              <a:t> &lt; </a:t>
            </a:r>
            <a:r>
              <a:rPr dirty="0" err="1"/>
              <a:t>local_rows</a:t>
            </a:r>
            <a:r>
              <a:rPr dirty="0"/>
              <a:t> - 1; </a:t>
            </a:r>
            <a:r>
              <a:rPr dirty="0" err="1"/>
              <a:t>i</a:t>
            </a:r>
            <a:r>
              <a:rPr dirty="0"/>
              <a:t>++) {</a:t>
            </a:r>
          </a:p>
          <a:p>
            <a:r>
              <a:rPr dirty="0"/>
              <a:t>        for (int j = 1; j &lt; n - 1; </a:t>
            </a:r>
            <a:r>
              <a:rPr dirty="0" err="1"/>
              <a:t>j++</a:t>
            </a:r>
            <a:r>
              <a:rPr dirty="0"/>
              <a:t>) {</a:t>
            </a:r>
          </a:p>
          <a:p>
            <a:r>
              <a:rPr dirty="0"/>
              <a:t>            subs1[</a:t>
            </a:r>
            <a:r>
              <a:rPr dirty="0" err="1"/>
              <a:t>i</a:t>
            </a:r>
            <a:r>
              <a:rPr dirty="0"/>
              <a:t>][j] = (subs[</a:t>
            </a:r>
            <a:r>
              <a:rPr dirty="0" err="1"/>
              <a:t>i</a:t>
            </a:r>
            <a:r>
              <a:rPr dirty="0"/>
              <a:t> - 1][j - 1] + ... + subs[</a:t>
            </a:r>
            <a:r>
              <a:rPr dirty="0" err="1"/>
              <a:t>i</a:t>
            </a:r>
            <a:r>
              <a:rPr dirty="0"/>
              <a:t>][j]) / 9.0;</a:t>
            </a:r>
          </a:p>
          <a:p>
            <a:r>
              <a:rPr dirty="0"/>
              <a:t>        }</a:t>
            </a:r>
          </a:p>
          <a:p>
            <a:r>
              <a:rPr dirty="0"/>
              <a:t>    }</a:t>
            </a:r>
          </a:p>
          <a:p>
            <a:r>
              <a:rPr dirty="0"/>
              <a:t>}</a:t>
            </a:r>
          </a:p>
          <a:p>
            <a:endParaRPr dirty="0"/>
          </a:p>
        </p:txBody>
      </p:sp>
    </p:spTree>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Crop</Template>
  <TotalTime>371</TotalTime>
  <Words>2732</Words>
  <Application>Microsoft Macintosh PowerPoint</Application>
  <PresentationFormat>On-screen Show (4:3)</PresentationFormat>
  <Paragraphs>144</Paragraphs>
  <Slides>27</Slides>
  <Notes>24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Aptos</vt:lpstr>
      <vt:lpstr>Arial</vt:lpstr>
      <vt:lpstr>Franklin Gothic Book</vt:lpstr>
      <vt:lpstr>Crop</vt:lpstr>
      <vt:lpstr>Performance Analysis and Optimization of 9-Point Stencil Computation Using POSIX Threads, OpenMP, MPI, and Hybrid MPI+OpenMP </vt:lpstr>
      <vt:lpstr>Project Background</vt:lpstr>
      <vt:lpstr>Methods Overview</vt:lpstr>
      <vt:lpstr>Experimental Setup</vt:lpstr>
      <vt:lpstr>Performance Metrics</vt:lpstr>
      <vt:lpstr>Implementation Details</vt:lpstr>
      <vt:lpstr>POSIX Threads Implementation</vt:lpstr>
      <vt:lpstr>OpenMP Implementation</vt:lpstr>
      <vt:lpstr>MPI Implementation</vt:lpstr>
      <vt:lpstr>Hybrid MPI+OpenMP Implementation</vt:lpstr>
      <vt:lpstr>Heat Transfer Plates</vt:lpstr>
      <vt:lpstr>Heat Transfer Movie</vt:lpstr>
      <vt:lpstr>MPI, OpenMP, and Pthread Analysis</vt:lpstr>
      <vt:lpstr>PowerPoint Presentation</vt:lpstr>
      <vt:lpstr>PowerPoint Presentation</vt:lpstr>
      <vt:lpstr>PowerPoint Presentation</vt:lpstr>
      <vt:lpstr>PowerPoint Presentation</vt:lpstr>
      <vt:lpstr>MPI + OpenMP Hybrid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 and Analysis</vt:lpstr>
      <vt:lpstr>Conclusions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Michael Dandrea</cp:lastModifiedBy>
  <cp:revision>14</cp:revision>
  <dcterms:created xsi:type="dcterms:W3CDTF">2013-01-27T09:14:16Z</dcterms:created>
  <dcterms:modified xsi:type="dcterms:W3CDTF">2024-12-06T00:21:42Z</dcterms:modified>
  <cp:category/>
</cp:coreProperties>
</file>

<file path=docProps/thumbnail.jpeg>
</file>